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1" r:id="rId4"/>
    <p:sldMasterId id="2147483723" r:id="rId5"/>
    <p:sldMasterId id="2147483733" r:id="rId6"/>
    <p:sldMasterId id="2147483743" r:id="rId7"/>
  </p:sldMasterIdLst>
  <p:notesMasterIdLst>
    <p:notesMasterId r:id="rId13"/>
  </p:notesMasterIdLst>
  <p:handoutMasterIdLst>
    <p:handoutMasterId r:id="rId14"/>
  </p:handoutMasterIdLst>
  <p:sldIdLst>
    <p:sldId id="562" r:id="rId8"/>
    <p:sldId id="582" r:id="rId9"/>
    <p:sldId id="605" r:id="rId10"/>
    <p:sldId id="607" r:id="rId11"/>
    <p:sldId id="608" r:id="rId12"/>
  </p:sldIdLst>
  <p:sldSz cx="6858000" cy="9906000" type="A4"/>
  <p:notesSz cx="6735763" cy="9866313"/>
  <p:defaultTextStyle>
    <a:defPPr>
      <a:defRPr lang="ja-JP"/>
    </a:defPPr>
    <a:lvl1pPr marL="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1pPr>
    <a:lvl2pPr marL="46294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2pPr>
    <a:lvl3pPr marL="92588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3pPr>
    <a:lvl4pPr marL="138882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4pPr>
    <a:lvl5pPr marL="1851759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5pPr>
    <a:lvl6pPr marL="2314699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6pPr>
    <a:lvl7pPr marL="277764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7pPr>
    <a:lvl8pPr marL="3240579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8pPr>
    <a:lvl9pPr marL="3703519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表紙・目次" id="{56F3223C-61A5-4D94-865C-3371F61C77B1}">
          <p14:sldIdLst>
            <p14:sldId id="562"/>
          </p14:sldIdLst>
        </p14:section>
        <p14:section name="臨時支援金申請の流れ" id="{F62578C1-7512-4A18-8EB3-AF69B187DB5E}">
          <p14:sldIdLst/>
        </p14:section>
        <p14:section name="操作説明" id="{B940029A-0819-4E2F-82AA-DC5EE6D94629}">
          <p14:sldIdLst>
            <p14:sldId id="582"/>
            <p14:sldId id="605"/>
            <p14:sldId id="607"/>
            <p14:sldId id="6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51" userDrawn="1">
          <p15:clr>
            <a:srgbClr val="A4A3A4"/>
          </p15:clr>
        </p15:guide>
        <p15:guide id="2" pos="3135" userDrawn="1">
          <p15:clr>
            <a:srgbClr val="A4A3A4"/>
          </p15:clr>
        </p15:guide>
        <p15:guide id="3" orient="horz" pos="1124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作成者" initials="A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E2EAF2"/>
    <a:srgbClr val="EEF1F8"/>
    <a:srgbClr val="F76F09"/>
    <a:srgbClr val="404040"/>
    <a:srgbClr val="EBEBFF"/>
    <a:srgbClr val="CCCCFF"/>
    <a:srgbClr val="FF6600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AAC6B-B31B-476F-A7F9-68248135CC0E}" v="7" dt="2025-06-03T09:14:58.048"/>
    <p1510:client id="{DC5EFD17-6B80-46ED-8399-5741E7732C8A}" v="5" dt="2025-06-04T07:08:16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6015" autoAdjust="0"/>
  </p:normalViewPr>
  <p:slideViewPr>
    <p:cSldViewPr snapToGrid="0">
      <p:cViewPr varScale="1">
        <p:scale>
          <a:sx n="59" d="100"/>
          <a:sy n="59" d="100"/>
        </p:scale>
        <p:origin x="2861" y="62"/>
      </p:cViewPr>
      <p:guideLst>
        <p:guide orient="horz" pos="1351"/>
        <p:guide pos="3135"/>
        <p:guide orient="horz" pos="1124"/>
        <p:guide pos="2160"/>
      </p:guideLst>
    </p:cSldViewPr>
  </p:slideViewPr>
  <p:outlineViewPr>
    <p:cViewPr>
      <p:scale>
        <a:sx n="33" d="100"/>
        <a:sy n="33" d="100"/>
      </p:scale>
      <p:origin x="0" y="4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5" tIns="45322" rIns="90645" bIns="4532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5" tIns="45322" rIns="90645" bIns="4532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5" tIns="45322" rIns="90645" bIns="45322" rtlCol="0" anchor="b"/>
          <a:lstStyle>
            <a:lvl1pPr algn="r">
              <a:defRPr sz="1100"/>
            </a:lvl1pPr>
          </a:lstStyle>
          <a:p>
            <a:fld id="{3DDF4258-8B54-E846-A716-B40C4AB7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372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5" tIns="45322" rIns="90645" bIns="4532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5" tIns="45322" rIns="90645" bIns="45322" rtlCol="0"/>
          <a:lstStyle>
            <a:lvl1pPr algn="r">
              <a:defRPr sz="1100"/>
            </a:lvl1pPr>
          </a:lstStyle>
          <a:p>
            <a:fld id="{187B8588-1665-0A4A-AD47-68FFFFC620D1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5" tIns="45322" rIns="90645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645" tIns="45322" rIns="90645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5" tIns="45322" rIns="90645" bIns="4532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5" tIns="45322" rIns="90645" bIns="45322" rtlCol="0" anchor="b"/>
          <a:lstStyle>
            <a:lvl1pPr algn="r">
              <a:defRPr sz="1100"/>
            </a:lvl1pPr>
          </a:lstStyle>
          <a:p>
            <a:fld id="{AF9AAED7-EB68-B44B-A29A-E9CFE7A11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9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1pPr>
    <a:lvl2pPr marL="46294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2pPr>
    <a:lvl3pPr marL="92588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3pPr>
    <a:lvl4pPr marL="138882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4pPr>
    <a:lvl5pPr marL="1851759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5pPr>
    <a:lvl6pPr marL="2314699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6pPr>
    <a:lvl7pPr marL="277764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7pPr>
    <a:lvl8pPr marL="3240579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8pPr>
    <a:lvl9pPr marL="3703519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/>
              <a:pPr/>
              <a:t>2025/7/2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8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/>
              <a:pPr/>
              <a:t>2025/7/2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/>
              <a:pPr/>
              <a:t>2025/7/2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/>
              <a:pPr/>
              <a:t>2025/7/2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(白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857999" cy="990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正方形/長方形 13"/>
          <p:cNvSpPr/>
          <p:nvPr userDrawn="1"/>
        </p:nvSpPr>
        <p:spPr>
          <a:xfrm>
            <a:off x="1" y="6809174"/>
            <a:ext cx="6858000" cy="3112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01"/>
            <a:ext cx="2475691" cy="92976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5" y="372616"/>
            <a:ext cx="1818368" cy="135200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6947916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［タイトル（１</a:t>
            </a:r>
            <a:r>
              <a:rPr lang="en-US" altLang="ja-JP"/>
              <a:t>〜</a:t>
            </a:r>
            <a:r>
              <a:rPr lang="ja-JP" altLang="en-US"/>
              <a:t>３行）］</a:t>
            </a:r>
            <a:endParaRPr lang="ja-JP" alt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8469882"/>
            <a:ext cx="5290693" cy="142359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/>
              <a:t>○○○○年○○月○○日</a:t>
            </a:r>
            <a:br>
              <a:rPr lang="ja-JP" altLang="en-US"/>
            </a:br>
            <a:r>
              <a:rPr lang="ja-JP" altLang="en-US"/>
              <a:t>株式会社ＮＴＴデータ　○○○○</a:t>
            </a:r>
            <a:br>
              <a:rPr lang="ja-JP" altLang="en-US"/>
            </a:br>
            <a:r>
              <a:rPr lang="ja-JP" altLang="en-US"/>
              <a:t>○○○○○○○○○○○○</a:t>
            </a:r>
            <a:endParaRPr kumimoji="1" lang="ja-JP" altLang="en-US" dirty="0"/>
          </a:p>
        </p:txBody>
      </p:sp>
      <p:sp>
        <p:nvSpPr>
          <p:cNvPr id="19" name="TextBox 12"/>
          <p:cNvSpPr txBox="1"/>
          <p:nvPr userDrawn="1"/>
        </p:nvSpPr>
        <p:spPr>
          <a:xfrm>
            <a:off x="5705284" y="9709191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rgbClr val="FFFFFF"/>
                </a:solidFill>
                <a:latin typeface="HGPGothicE" charset="-128"/>
                <a:ea typeface="HGPGothicE" charset="-128"/>
                <a:cs typeface="Meiryo UI" pitchFamily="50" charset="-128"/>
              </a:rPr>
              <a:t>© 2017 NTT DATA Corporation</a:t>
            </a:r>
          </a:p>
        </p:txBody>
      </p:sp>
    </p:spTree>
    <p:extLst>
      <p:ext uri="{BB962C8B-B14F-4D97-AF65-F5344CB8AC3E}">
        <p14:creationId xmlns:p14="http://schemas.microsoft.com/office/powerpoint/2010/main" val="1157357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クロージング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97552"/>
            <a:ext cx="1440118" cy="5408448"/>
          </a:xfrm>
          <a:prstGeom prst="rect">
            <a:avLst/>
          </a:prstGeom>
        </p:spPr>
      </p:pic>
      <p:sp>
        <p:nvSpPr>
          <p:cNvPr id="8" name="TextBox 12"/>
          <p:cNvSpPr txBox="1"/>
          <p:nvPr userDrawn="1"/>
        </p:nvSpPr>
        <p:spPr>
          <a:xfrm>
            <a:off x="5636847" y="9505809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tx1"/>
                </a:solidFill>
                <a:latin typeface="HGPGothicE" charset="-128"/>
                <a:ea typeface="HGPGothicE" charset="-128"/>
                <a:cs typeface="Meiryo UI" pitchFamily="50" charset="-128"/>
              </a:rPr>
              <a:t>© 2017 NTT DATA Corporation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4" y="4298800"/>
            <a:ext cx="2490673" cy="13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(白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857999" cy="990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正方形/長方形 13"/>
          <p:cNvSpPr/>
          <p:nvPr userDrawn="1"/>
        </p:nvSpPr>
        <p:spPr>
          <a:xfrm>
            <a:off x="1" y="6809174"/>
            <a:ext cx="6858000" cy="3112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01"/>
            <a:ext cx="2475691" cy="92976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5" y="372616"/>
            <a:ext cx="1818368" cy="135200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6947916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［タイトル（１</a:t>
            </a:r>
            <a:r>
              <a:rPr lang="en-US" altLang="ja-JP"/>
              <a:t>〜</a:t>
            </a:r>
            <a:r>
              <a:rPr lang="ja-JP" altLang="en-US"/>
              <a:t>３行）］</a:t>
            </a:r>
            <a:endParaRPr lang="ja-JP" alt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8469882"/>
            <a:ext cx="5290693" cy="142359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/>
              <a:t>○○○○年○○月○○日</a:t>
            </a:r>
            <a:br>
              <a:rPr lang="ja-JP" altLang="en-US"/>
            </a:br>
            <a:r>
              <a:rPr lang="ja-JP" altLang="en-US"/>
              <a:t>株式会社ＮＴＴデータ　○○○○</a:t>
            </a:r>
            <a:br>
              <a:rPr lang="ja-JP" altLang="en-US"/>
            </a:br>
            <a:r>
              <a:rPr lang="ja-JP" altLang="en-US"/>
              <a:t>○○○○○○○○○○○○</a:t>
            </a:r>
            <a:endParaRPr kumimoji="1" lang="ja-JP" altLang="en-US" dirty="0"/>
          </a:p>
        </p:txBody>
      </p:sp>
      <p:sp>
        <p:nvSpPr>
          <p:cNvPr id="19" name="TextBox 12"/>
          <p:cNvSpPr txBox="1"/>
          <p:nvPr userDrawn="1"/>
        </p:nvSpPr>
        <p:spPr>
          <a:xfrm>
            <a:off x="5705284" y="9709191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r" defTabSz="609555">
              <a:defRPr/>
            </a:pPr>
            <a:r>
              <a:rPr kumimoji="0" lang="en-US" altLang="ja-JP" sz="800" dirty="0">
                <a:solidFill>
                  <a:srgbClr val="FFFFFF"/>
                </a:solidFill>
                <a:cs typeface="Meiryo UI" pitchFamily="50" charset="-128"/>
              </a:rPr>
              <a:t>© 2017 NTT DATA Corporation</a:t>
            </a:r>
          </a:p>
        </p:txBody>
      </p:sp>
    </p:spTree>
    <p:extLst>
      <p:ext uri="{BB962C8B-B14F-4D97-AF65-F5344CB8AC3E}">
        <p14:creationId xmlns:p14="http://schemas.microsoft.com/office/powerpoint/2010/main" val="102046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" y="3369591"/>
            <a:ext cx="6858000" cy="3112427"/>
          </a:xfrm>
          <a:prstGeom prst="rect">
            <a:avLst/>
          </a:prstGeom>
          <a:solidFill>
            <a:srgbClr val="E1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3989875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［タイトル（１</a:t>
            </a:r>
            <a:r>
              <a:rPr lang="en-US" altLang="ja-JP" dirty="0"/>
              <a:t>〜</a:t>
            </a:r>
            <a:r>
              <a:rPr lang="ja-JP" altLang="en-US" dirty="0"/>
              <a:t>３行）］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5511841"/>
            <a:ext cx="5290693" cy="445519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株式会社ＮＴＴデータ　○○○○</a:t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047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1484730" y="1312596"/>
            <a:ext cx="5035161" cy="8008000"/>
          </a:xfrm>
          <a:prstGeom prst="rect">
            <a:avLst/>
          </a:prstGeom>
        </p:spPr>
        <p:txBody>
          <a:bodyPr lIns="183600" rIns="183600"/>
          <a:lstStyle>
            <a:lvl1pPr marL="457200" indent="-4572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目次を入力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2524"/>
            <a:ext cx="6631365" cy="1055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［目次］</a:t>
            </a:r>
            <a:endParaRPr kumimoji="1" lang="ja-JP" altLang="en-US" dirty="0"/>
          </a:p>
        </p:txBody>
      </p:sp>
      <p:sp>
        <p:nvSpPr>
          <p:cNvPr id="12" name="TextBox 16"/>
          <p:cNvSpPr txBox="1"/>
          <p:nvPr userDrawn="1"/>
        </p:nvSpPr>
        <p:spPr>
          <a:xfrm>
            <a:off x="319699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404040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404040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57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692" y="1312596"/>
            <a:ext cx="4700337" cy="63734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2400" spc="200" baseline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［中扉］</a:t>
            </a:r>
          </a:p>
        </p:txBody>
      </p:sp>
      <p:sp>
        <p:nvSpPr>
          <p:cNvPr id="14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FFFFFF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78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1312596"/>
            <a:ext cx="6192102" cy="7592592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104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/>
              <a:t>［タイトル］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07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72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72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dirty="0"/>
              <a:t>［タイトル］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1598067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36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 lnSpcReduction="10000"/>
          </a:bodyPr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371565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>
            <a:spLocks noGrp="1"/>
          </p:cNvSpPr>
          <p:nvPr>
            <p:ph idx="10" hasCustomPrompt="1"/>
          </p:nvPr>
        </p:nvSpPr>
        <p:spPr>
          <a:xfrm>
            <a:off x="1959162" y="4120908"/>
            <a:ext cx="2940355" cy="1196147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lIns="90000" anchor="ctr" anchorCtr="1"/>
          <a:lstStyle>
            <a:lvl1pPr marL="0" indent="0" fontAlgn="ctr">
              <a:spcBef>
                <a:spcPts val="0"/>
              </a:spcBef>
              <a:buFontTx/>
              <a:buNone/>
              <a:defRPr sz="1800" b="0" i="0" spc="79" baseline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484862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969724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454588" indent="0">
              <a:buFontTx/>
              <a:buNone/>
              <a:defRPr>
                <a:solidFill>
                  <a:schemeClr val="tx2"/>
                </a:solidFill>
              </a:defRPr>
            </a:lvl4pPr>
            <a:lvl5pPr marL="193945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algn="ctr"/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写真</a:t>
            </a:r>
            <a:r>
              <a:rPr lang="en-US" altLang="ja-JP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/</a:t>
            </a:r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動画を貼付</a:t>
            </a:r>
            <a:endParaRPr lang="ja-JP" altLang="en-US" sz="1800" spc="200" dirty="0">
              <a:solidFill>
                <a:srgbClr val="FFFFFF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160120" y="9523700"/>
            <a:ext cx="1118937" cy="24622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609555">
              <a:defRPr/>
            </a:pPr>
            <a:r>
              <a:rPr kumimoji="0" lang="en-US" altLang="ja-JP" sz="800" dirty="0">
                <a:solidFill>
                  <a:srgbClr val="FFFFFF"/>
                </a:solidFill>
                <a:cs typeface="Meiryo UI" pitchFamily="50" charset="-128"/>
              </a:rPr>
              <a:t>© 2017 NTT DATA Corporation</a:t>
            </a:r>
          </a:p>
        </p:txBody>
      </p:sp>
      <p:sp>
        <p:nvSpPr>
          <p:cNvPr id="8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FFFFFF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cs typeface="HGPGothicE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4" y="9394308"/>
            <a:ext cx="815781" cy="4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3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クロージング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97552"/>
            <a:ext cx="1440118" cy="5408448"/>
          </a:xfrm>
          <a:prstGeom prst="rect">
            <a:avLst/>
          </a:prstGeom>
        </p:spPr>
      </p:pic>
      <p:sp>
        <p:nvSpPr>
          <p:cNvPr id="8" name="TextBox 12"/>
          <p:cNvSpPr txBox="1"/>
          <p:nvPr userDrawn="1"/>
        </p:nvSpPr>
        <p:spPr>
          <a:xfrm>
            <a:off x="5636847" y="9505809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r" defTabSz="609555">
              <a:defRPr/>
            </a:pPr>
            <a:r>
              <a:rPr kumimoji="0" lang="en-US" altLang="ja-JP" sz="800" dirty="0">
                <a:solidFill>
                  <a:srgbClr val="404040"/>
                </a:solidFill>
                <a:cs typeface="Meiryo UI" pitchFamily="50" charset="-128"/>
              </a:rPr>
              <a:t>© 2017 NTT DATA Corporation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4" y="4298800"/>
            <a:ext cx="2490673" cy="13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55812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(白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857999" cy="990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正方形/長方形 13"/>
          <p:cNvSpPr/>
          <p:nvPr userDrawn="1"/>
        </p:nvSpPr>
        <p:spPr>
          <a:xfrm>
            <a:off x="1" y="6809174"/>
            <a:ext cx="6858000" cy="3112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01"/>
            <a:ext cx="2475691" cy="92976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5" y="372616"/>
            <a:ext cx="1818368" cy="135200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6947916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［タイトル（１</a:t>
            </a:r>
            <a:r>
              <a:rPr lang="en-US" altLang="ja-JP"/>
              <a:t>〜</a:t>
            </a:r>
            <a:r>
              <a:rPr lang="ja-JP" altLang="en-US"/>
              <a:t>３行）］</a:t>
            </a:r>
            <a:endParaRPr lang="ja-JP" alt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8469882"/>
            <a:ext cx="5290693" cy="142359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/>
              <a:t>○○○○年○○月○○日</a:t>
            </a:r>
            <a:br>
              <a:rPr lang="ja-JP" altLang="en-US"/>
            </a:br>
            <a:r>
              <a:rPr lang="ja-JP" altLang="en-US"/>
              <a:t>株式会社ＮＴＴデータ　○○○○</a:t>
            </a:r>
            <a:br>
              <a:rPr lang="ja-JP" altLang="en-US"/>
            </a:br>
            <a:r>
              <a:rPr lang="ja-JP" altLang="en-US"/>
              <a:t>○○○○○○○○○○○○</a:t>
            </a:r>
            <a:endParaRPr kumimoji="1" lang="ja-JP" altLang="en-US" dirty="0"/>
          </a:p>
        </p:txBody>
      </p:sp>
      <p:sp>
        <p:nvSpPr>
          <p:cNvPr id="19" name="TextBox 12"/>
          <p:cNvSpPr txBox="1"/>
          <p:nvPr userDrawn="1"/>
        </p:nvSpPr>
        <p:spPr>
          <a:xfrm>
            <a:off x="5705284" y="9709191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r" defTabSz="609555">
              <a:defRPr/>
            </a:pPr>
            <a:r>
              <a:rPr kumimoji="0" lang="en-US" altLang="ja-JP" sz="800" dirty="0">
                <a:solidFill>
                  <a:srgbClr val="FFFFFF"/>
                </a:solidFill>
                <a:cs typeface="Meiryo UI" pitchFamily="50" charset="-128"/>
              </a:rPr>
              <a:t>© 2017 NTT DATA Corporation</a:t>
            </a:r>
          </a:p>
        </p:txBody>
      </p:sp>
    </p:spTree>
    <p:extLst>
      <p:ext uri="{BB962C8B-B14F-4D97-AF65-F5344CB8AC3E}">
        <p14:creationId xmlns:p14="http://schemas.microsoft.com/office/powerpoint/2010/main" val="2199144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" y="3369591"/>
            <a:ext cx="6858000" cy="3112427"/>
          </a:xfrm>
          <a:prstGeom prst="rect">
            <a:avLst/>
          </a:prstGeom>
          <a:solidFill>
            <a:srgbClr val="E1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3989875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［タイトル（１</a:t>
            </a:r>
            <a:r>
              <a:rPr lang="en-US" altLang="ja-JP" dirty="0"/>
              <a:t>〜</a:t>
            </a:r>
            <a:r>
              <a:rPr lang="ja-JP" altLang="en-US" dirty="0"/>
              <a:t>３行）］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5511841"/>
            <a:ext cx="5290693" cy="445519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株式会社ＮＴＴデータ　○○○○</a:t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4723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1484730" y="1312596"/>
            <a:ext cx="5035161" cy="8008000"/>
          </a:xfrm>
          <a:prstGeom prst="rect">
            <a:avLst/>
          </a:prstGeom>
        </p:spPr>
        <p:txBody>
          <a:bodyPr lIns="183600" rIns="183600"/>
          <a:lstStyle>
            <a:lvl1pPr marL="457200" indent="-4572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目次を入力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2524"/>
            <a:ext cx="6631365" cy="1055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［目次］</a:t>
            </a:r>
            <a:endParaRPr kumimoji="1" lang="ja-JP" altLang="en-US" dirty="0"/>
          </a:p>
        </p:txBody>
      </p:sp>
      <p:sp>
        <p:nvSpPr>
          <p:cNvPr id="12" name="TextBox 16"/>
          <p:cNvSpPr txBox="1"/>
          <p:nvPr userDrawn="1"/>
        </p:nvSpPr>
        <p:spPr>
          <a:xfrm>
            <a:off x="319699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404040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404040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166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692" y="1312596"/>
            <a:ext cx="4700337" cy="63734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2400" spc="200" baseline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［中扉］</a:t>
            </a:r>
          </a:p>
        </p:txBody>
      </p:sp>
      <p:sp>
        <p:nvSpPr>
          <p:cNvPr id="14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FFFFFF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493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1312596"/>
            <a:ext cx="6192102" cy="7592592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104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/>
              <a:t>［タイトル］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212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72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72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dirty="0"/>
              <a:t>［タイトル］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4013181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36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 lnSpcReduction="10000"/>
          </a:bodyPr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1223312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>
            <a:spLocks noGrp="1"/>
          </p:cNvSpPr>
          <p:nvPr>
            <p:ph idx="10" hasCustomPrompt="1"/>
          </p:nvPr>
        </p:nvSpPr>
        <p:spPr>
          <a:xfrm>
            <a:off x="1959162" y="4120908"/>
            <a:ext cx="2940355" cy="1196147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lIns="90000" anchor="ctr" anchorCtr="1"/>
          <a:lstStyle>
            <a:lvl1pPr marL="0" indent="0" fontAlgn="ctr">
              <a:spcBef>
                <a:spcPts val="0"/>
              </a:spcBef>
              <a:buFontTx/>
              <a:buNone/>
              <a:defRPr sz="1800" b="0" i="0" spc="79" baseline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484862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969724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454588" indent="0">
              <a:buFontTx/>
              <a:buNone/>
              <a:defRPr>
                <a:solidFill>
                  <a:schemeClr val="tx2"/>
                </a:solidFill>
              </a:defRPr>
            </a:lvl4pPr>
            <a:lvl5pPr marL="193945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algn="ctr"/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写真</a:t>
            </a:r>
            <a:r>
              <a:rPr lang="en-US" altLang="ja-JP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/</a:t>
            </a:r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動画を貼付</a:t>
            </a:r>
            <a:endParaRPr lang="ja-JP" altLang="en-US" sz="1800" spc="200" dirty="0">
              <a:solidFill>
                <a:srgbClr val="FFFFFF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160120" y="9523700"/>
            <a:ext cx="1118937" cy="24622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609555">
              <a:defRPr/>
            </a:pPr>
            <a:r>
              <a:rPr kumimoji="0" lang="en-US" altLang="ja-JP" sz="800" dirty="0">
                <a:solidFill>
                  <a:srgbClr val="FFFFFF"/>
                </a:solidFill>
                <a:cs typeface="Meiryo UI" pitchFamily="50" charset="-128"/>
              </a:rPr>
              <a:t>© 2017 NTT DATA Corporation</a:t>
            </a:r>
          </a:p>
        </p:txBody>
      </p:sp>
      <p:sp>
        <p:nvSpPr>
          <p:cNvPr id="8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FFFFFF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cs typeface="HGPGothicE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4" y="9394308"/>
            <a:ext cx="815781" cy="4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5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クロージング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97552"/>
            <a:ext cx="1440118" cy="5408448"/>
          </a:xfrm>
          <a:prstGeom prst="rect">
            <a:avLst/>
          </a:prstGeom>
        </p:spPr>
      </p:pic>
      <p:sp>
        <p:nvSpPr>
          <p:cNvPr id="8" name="TextBox 12"/>
          <p:cNvSpPr txBox="1"/>
          <p:nvPr userDrawn="1"/>
        </p:nvSpPr>
        <p:spPr>
          <a:xfrm>
            <a:off x="5636847" y="9505809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r" defTabSz="609555">
              <a:defRPr/>
            </a:pPr>
            <a:r>
              <a:rPr kumimoji="0" lang="en-US" altLang="ja-JP" sz="800" dirty="0">
                <a:solidFill>
                  <a:srgbClr val="404040"/>
                </a:solidFill>
                <a:cs typeface="Meiryo UI" pitchFamily="50" charset="-128"/>
              </a:rPr>
              <a:t>© 2017 NTT DATA Corporation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4" y="4298800"/>
            <a:ext cx="2490673" cy="13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6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(白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857999" cy="990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正方形/長方形 13"/>
          <p:cNvSpPr/>
          <p:nvPr userDrawn="1"/>
        </p:nvSpPr>
        <p:spPr>
          <a:xfrm>
            <a:off x="1" y="6809174"/>
            <a:ext cx="6858000" cy="3112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01"/>
            <a:ext cx="2475691" cy="92976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5" y="372616"/>
            <a:ext cx="1818368" cy="135200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6947916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［タイトル（１</a:t>
            </a:r>
            <a:r>
              <a:rPr lang="en-US" altLang="ja-JP"/>
              <a:t>〜</a:t>
            </a:r>
            <a:r>
              <a:rPr lang="ja-JP" altLang="en-US"/>
              <a:t>３行）］</a:t>
            </a:r>
            <a:endParaRPr lang="ja-JP" alt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8469882"/>
            <a:ext cx="5290693" cy="142359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/>
              <a:t>○○○○年○○月○○日</a:t>
            </a:r>
            <a:br>
              <a:rPr lang="ja-JP" altLang="en-US"/>
            </a:br>
            <a:r>
              <a:rPr lang="ja-JP" altLang="en-US"/>
              <a:t>株式会社ＮＴＴデータ　○○○○</a:t>
            </a:r>
            <a:br>
              <a:rPr lang="ja-JP" altLang="en-US"/>
            </a:br>
            <a:r>
              <a:rPr lang="ja-JP" altLang="en-US"/>
              <a:t>○○○○○○○○○○○○</a:t>
            </a:r>
            <a:endParaRPr kumimoji="1" lang="ja-JP" altLang="en-US" dirty="0"/>
          </a:p>
        </p:txBody>
      </p:sp>
      <p:sp>
        <p:nvSpPr>
          <p:cNvPr id="19" name="TextBox 12"/>
          <p:cNvSpPr txBox="1"/>
          <p:nvPr userDrawn="1"/>
        </p:nvSpPr>
        <p:spPr>
          <a:xfrm>
            <a:off x="5705284" y="9709191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rgbClr val="FFFFFF"/>
                </a:solidFill>
                <a:latin typeface="HGPGothicE" charset="-128"/>
                <a:ea typeface="HGPGothicE" charset="-128"/>
                <a:cs typeface="Meiryo UI" pitchFamily="50" charset="-128"/>
              </a:rPr>
              <a:t>© 2017 NTT DATA Corporation</a:t>
            </a:r>
          </a:p>
        </p:txBody>
      </p:sp>
    </p:spTree>
    <p:extLst>
      <p:ext uri="{BB962C8B-B14F-4D97-AF65-F5344CB8AC3E}">
        <p14:creationId xmlns:p14="http://schemas.microsoft.com/office/powerpoint/2010/main" val="239359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" y="3369591"/>
            <a:ext cx="6858000" cy="3112427"/>
          </a:xfrm>
          <a:prstGeom prst="rect">
            <a:avLst/>
          </a:prstGeom>
          <a:solidFill>
            <a:srgbClr val="E1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3989875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［タイトル（１</a:t>
            </a:r>
            <a:r>
              <a:rPr lang="en-US" altLang="ja-JP" dirty="0"/>
              <a:t>〜</a:t>
            </a:r>
            <a:r>
              <a:rPr lang="ja-JP" altLang="en-US" dirty="0"/>
              <a:t>３行）］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5511841"/>
            <a:ext cx="5290693" cy="445519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株式会社ＮＴＴデータ　○○○○</a:t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1901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09186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" y="3369591"/>
            <a:ext cx="6858000" cy="3112427"/>
          </a:xfrm>
          <a:prstGeom prst="rect">
            <a:avLst/>
          </a:prstGeom>
          <a:solidFill>
            <a:srgbClr val="E1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3989875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［タイトル（１</a:t>
            </a:r>
            <a:r>
              <a:rPr lang="en-US" altLang="ja-JP" dirty="0"/>
              <a:t>〜</a:t>
            </a:r>
            <a:r>
              <a:rPr lang="ja-JP" altLang="en-US" dirty="0"/>
              <a:t>３行）］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5511841"/>
            <a:ext cx="5290693" cy="445519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株式会社ＮＴＴデータ　○○○○</a:t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67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1484730" y="1312596"/>
            <a:ext cx="5035161" cy="8008000"/>
          </a:xfrm>
          <a:prstGeom prst="rect">
            <a:avLst/>
          </a:prstGeom>
        </p:spPr>
        <p:txBody>
          <a:bodyPr lIns="183600" rIns="183600"/>
          <a:lstStyle>
            <a:lvl1pPr marL="457200" indent="-4572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目次を入力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2524"/>
            <a:ext cx="6631365" cy="1055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［目次］</a:t>
            </a:r>
            <a:endParaRPr kumimoji="1" lang="ja-JP" altLang="en-US" dirty="0"/>
          </a:p>
        </p:txBody>
      </p:sp>
      <p:sp>
        <p:nvSpPr>
          <p:cNvPr id="12" name="TextBox 16"/>
          <p:cNvSpPr txBox="1"/>
          <p:nvPr userDrawn="1"/>
        </p:nvSpPr>
        <p:spPr>
          <a:xfrm>
            <a:off x="319699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747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692" y="1312596"/>
            <a:ext cx="4700337" cy="63734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2400" spc="200" baseline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［中扉］</a:t>
            </a:r>
          </a:p>
        </p:txBody>
      </p:sp>
      <p:sp>
        <p:nvSpPr>
          <p:cNvPr id="14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037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1312596"/>
            <a:ext cx="6192102" cy="7592592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104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/>
              <a:t>［タイトル］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4713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72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92"/>
            <a:ext cx="6857999" cy="720000"/>
          </a:xfrm>
          <a:prstGeom prst="rect">
            <a:avLst/>
          </a:prstGeom>
          <a:solidFill>
            <a:srgbClr val="FFC000"/>
          </a:solidFill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dirty="0"/>
              <a:t>［タイトル］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3787563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36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 lnSpcReduction="10000"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3978475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>
            <a:spLocks noGrp="1"/>
          </p:cNvSpPr>
          <p:nvPr>
            <p:ph idx="10" hasCustomPrompt="1"/>
          </p:nvPr>
        </p:nvSpPr>
        <p:spPr>
          <a:xfrm>
            <a:off x="1959162" y="4120908"/>
            <a:ext cx="2940355" cy="1196147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lIns="90000" anchor="ctr" anchorCtr="1"/>
          <a:lstStyle>
            <a:lvl1pPr marL="0" indent="0" fontAlgn="ctr">
              <a:spcBef>
                <a:spcPts val="0"/>
              </a:spcBef>
              <a:buFontTx/>
              <a:buNone/>
              <a:defRPr sz="1800" b="0" i="0" spc="79" baseline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484862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969724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454588" indent="0">
              <a:buFontTx/>
              <a:buNone/>
              <a:defRPr>
                <a:solidFill>
                  <a:schemeClr val="tx2"/>
                </a:solidFill>
              </a:defRPr>
            </a:lvl4pPr>
            <a:lvl5pPr marL="193945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algn="ctr"/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写真</a:t>
            </a:r>
            <a:r>
              <a:rPr lang="en-US" altLang="ja-JP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/</a:t>
            </a:r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動画を貼付</a:t>
            </a:r>
            <a:endParaRPr lang="ja-JP" altLang="en-US" sz="1800" spc="200" dirty="0">
              <a:solidFill>
                <a:srgbClr val="FFFFFF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160120" y="9523700"/>
            <a:ext cx="1118937" cy="24622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marL="0" marR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HGPGothicE" charset="-128"/>
                <a:ea typeface="HGPGothicE" charset="-128"/>
                <a:cs typeface="Meiryo UI" pitchFamily="50" charset="-128"/>
              </a:rPr>
              <a:t>© 2017 NTT DATA Corporation</a:t>
            </a:r>
          </a:p>
        </p:txBody>
      </p:sp>
      <p:sp>
        <p:nvSpPr>
          <p:cNvPr id="8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4" y="9394308"/>
            <a:ext cx="815781" cy="4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4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クロージング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97552"/>
            <a:ext cx="1440118" cy="5408448"/>
          </a:xfrm>
          <a:prstGeom prst="rect">
            <a:avLst/>
          </a:prstGeom>
        </p:spPr>
      </p:pic>
      <p:sp>
        <p:nvSpPr>
          <p:cNvPr id="8" name="TextBox 12"/>
          <p:cNvSpPr txBox="1"/>
          <p:nvPr userDrawn="1"/>
        </p:nvSpPr>
        <p:spPr>
          <a:xfrm>
            <a:off x="5636847" y="9505809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tx1"/>
                </a:solidFill>
                <a:latin typeface="HGPGothicE" charset="-128"/>
                <a:ea typeface="HGPGothicE" charset="-128"/>
                <a:cs typeface="Meiryo UI" pitchFamily="50" charset="-128"/>
              </a:rPr>
              <a:t>© 2017 NTT DATA Corporation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4" y="4298800"/>
            <a:ext cx="2490673" cy="13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7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2675112"/>
            <a:ext cx="6858000" cy="4555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3989875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［タイトル（１</a:t>
            </a:r>
            <a:r>
              <a:rPr lang="en-US" altLang="ja-JP" dirty="0"/>
              <a:t>〜</a:t>
            </a:r>
            <a:r>
              <a:rPr lang="ja-JP" altLang="en-US" dirty="0"/>
              <a:t>３行）］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5511841"/>
            <a:ext cx="5290693" cy="445519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株式会社ＮＴＴデータ　○○○○</a:t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782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1484730" y="1312596"/>
            <a:ext cx="5035161" cy="8008000"/>
          </a:xfrm>
          <a:prstGeom prst="rect">
            <a:avLst/>
          </a:prstGeom>
        </p:spPr>
        <p:txBody>
          <a:bodyPr lIns="183600" rIns="183600"/>
          <a:lstStyle>
            <a:lvl1pPr marL="457200" indent="-4572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目次を入力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2524"/>
            <a:ext cx="6631365" cy="1055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［目次］</a:t>
            </a:r>
            <a:endParaRPr kumimoji="1" lang="ja-JP" altLang="en-US" dirty="0"/>
          </a:p>
        </p:txBody>
      </p:sp>
      <p:sp>
        <p:nvSpPr>
          <p:cNvPr id="12" name="TextBox 16"/>
          <p:cNvSpPr txBox="1"/>
          <p:nvPr userDrawn="1"/>
        </p:nvSpPr>
        <p:spPr>
          <a:xfrm>
            <a:off x="319699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870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692" y="1312596"/>
            <a:ext cx="4700337" cy="63734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2400" spc="200" baseline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［中扉］</a:t>
            </a:r>
          </a:p>
        </p:txBody>
      </p:sp>
      <p:sp>
        <p:nvSpPr>
          <p:cNvPr id="14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43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1312596"/>
            <a:ext cx="6192102" cy="7592592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104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/>
              <a:t>［タイトル］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72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92"/>
            <a:ext cx="6857999" cy="720000"/>
          </a:xfrm>
          <a:prstGeom prst="rect">
            <a:avLst/>
          </a:prstGeom>
          <a:solidFill>
            <a:srgbClr val="FFC000"/>
          </a:solidFill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dirty="0"/>
              <a:t>［タイトル］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26962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36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 lnSpcReduction="10000"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280001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>
            <a:spLocks noGrp="1"/>
          </p:cNvSpPr>
          <p:nvPr>
            <p:ph idx="10" hasCustomPrompt="1"/>
          </p:nvPr>
        </p:nvSpPr>
        <p:spPr>
          <a:xfrm>
            <a:off x="1959162" y="4120908"/>
            <a:ext cx="2940355" cy="1196147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lIns="90000" anchor="ctr" anchorCtr="1"/>
          <a:lstStyle>
            <a:lvl1pPr marL="0" indent="0" fontAlgn="ctr">
              <a:spcBef>
                <a:spcPts val="0"/>
              </a:spcBef>
              <a:buFontTx/>
              <a:buNone/>
              <a:defRPr sz="1800" b="0" i="0" spc="79" baseline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484862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969724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454588" indent="0">
              <a:buFontTx/>
              <a:buNone/>
              <a:defRPr>
                <a:solidFill>
                  <a:schemeClr val="tx2"/>
                </a:solidFill>
              </a:defRPr>
            </a:lvl4pPr>
            <a:lvl5pPr marL="193945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algn="ctr"/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写真</a:t>
            </a:r>
            <a:r>
              <a:rPr lang="en-US" altLang="ja-JP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/</a:t>
            </a:r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動画を貼付</a:t>
            </a:r>
            <a:endParaRPr lang="ja-JP" altLang="en-US" sz="1800" spc="200" dirty="0">
              <a:solidFill>
                <a:srgbClr val="FFFFFF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160120" y="9523700"/>
            <a:ext cx="1118937" cy="24622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marL="0" marR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HGPGothicE" charset="-128"/>
                <a:ea typeface="HGPGothicE" charset="-128"/>
                <a:cs typeface="Meiryo UI" pitchFamily="50" charset="-128"/>
              </a:rPr>
              <a:t>© 2017 NTT DATA Corporation</a:t>
            </a:r>
          </a:p>
        </p:txBody>
      </p:sp>
      <p:sp>
        <p:nvSpPr>
          <p:cNvPr id="8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4" y="9394308"/>
            <a:ext cx="815781" cy="4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0" y="9637220"/>
            <a:ext cx="6858000" cy="2701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 dirty="0">
              <a:solidFill>
                <a:schemeClr val="tx1"/>
              </a:solidFill>
              <a:latin typeface="HGPGothicE" charset="-128"/>
              <a:ea typeface="HGPGothicE" charset="-128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196997" y="9679943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7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1" r:id="rId8"/>
    <p:sldLayoutId id="2147483718" r:id="rId9"/>
    <p:sldLayoutId id="2147483719" r:id="rId10"/>
  </p:sldLayoutIdLst>
  <p:hf hdr="0" dt="0"/>
  <p:txStyles>
    <p:titleStyle>
      <a:lvl1pPr algn="l" defTabSz="484862" rtl="0" eaLnBrk="1" fontAlgn="base" hangingPunct="1">
        <a:spcBef>
          <a:spcPct val="0"/>
        </a:spcBef>
        <a:spcAft>
          <a:spcPct val="0"/>
        </a:spcAft>
        <a:defRPr kumimoji="1" sz="1909" b="0" i="0" kern="1200" spc="160" baseline="0">
          <a:solidFill>
            <a:srgbClr val="404040"/>
          </a:solidFill>
          <a:latin typeface="HGPGothicE" charset="-128"/>
          <a:ea typeface="HGPGothicE" charset="-128"/>
          <a:cs typeface="HGPGothicE" charset="-128"/>
        </a:defRPr>
      </a:lvl1pPr>
      <a:lvl2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484862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969727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454588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1939450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180141" indent="-180141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545" kern="1200">
          <a:solidFill>
            <a:schemeClr val="tx1"/>
          </a:solidFill>
          <a:latin typeface="Arial"/>
          <a:ea typeface="+mn-ea"/>
          <a:cs typeface="Arial"/>
        </a:defRPr>
      </a:lvl1pPr>
      <a:lvl2pPr marL="723926" indent="-239063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2pPr>
      <a:lvl3pPr marL="1156599" indent="-186874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3pPr>
      <a:lvl4pPr marL="1638094" indent="-183509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4pPr>
      <a:lvl5pPr marL="2121273" indent="-181825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5pPr>
      <a:lvl6pPr marL="266674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6pPr>
      <a:lvl7pPr marL="3151607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7pPr>
      <a:lvl8pPr marL="3636468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8pPr>
      <a:lvl9pPr marL="412133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862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727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588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45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313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175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036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8899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0" y="9592959"/>
            <a:ext cx="6858000" cy="314375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208047" y="9666111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404040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404040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34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hf hdr="0" dt="0"/>
  <p:txStyles>
    <p:titleStyle>
      <a:lvl1pPr algn="l" defTabSz="484862" rtl="0" eaLnBrk="1" fontAlgn="base" hangingPunct="1">
        <a:spcBef>
          <a:spcPct val="0"/>
        </a:spcBef>
        <a:spcAft>
          <a:spcPct val="0"/>
        </a:spcAft>
        <a:defRPr kumimoji="1" sz="1909" b="0" i="0" kern="1200" spc="160" baseline="0">
          <a:solidFill>
            <a:srgbClr val="404040"/>
          </a:solidFill>
          <a:latin typeface="HGPGothicE" charset="-128"/>
          <a:ea typeface="HGPGothicE" charset="-128"/>
          <a:cs typeface="HGPGothicE" charset="-128"/>
        </a:defRPr>
      </a:lvl1pPr>
      <a:lvl2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484862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969727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454588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1939450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180141" indent="-180141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545" kern="1200">
          <a:solidFill>
            <a:schemeClr val="tx1"/>
          </a:solidFill>
          <a:latin typeface="Arial"/>
          <a:ea typeface="+mn-ea"/>
          <a:cs typeface="Arial"/>
        </a:defRPr>
      </a:lvl1pPr>
      <a:lvl2pPr marL="723926" indent="-239063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2pPr>
      <a:lvl3pPr marL="1156599" indent="-186874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3pPr>
      <a:lvl4pPr marL="1638094" indent="-183509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4pPr>
      <a:lvl5pPr marL="2121273" indent="-181825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5pPr>
      <a:lvl6pPr marL="266674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6pPr>
      <a:lvl7pPr marL="3151607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7pPr>
      <a:lvl8pPr marL="3636468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8pPr>
      <a:lvl9pPr marL="412133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862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727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588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45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313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175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036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8899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3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0" y="9592959"/>
            <a:ext cx="6858000" cy="314375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208047" y="9666111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404040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404040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31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hdr="0" dt="0"/>
  <p:txStyles>
    <p:titleStyle>
      <a:lvl1pPr algn="l" defTabSz="484862" rtl="0" eaLnBrk="1" fontAlgn="base" hangingPunct="1">
        <a:spcBef>
          <a:spcPct val="0"/>
        </a:spcBef>
        <a:spcAft>
          <a:spcPct val="0"/>
        </a:spcAft>
        <a:defRPr kumimoji="1" sz="1909" b="0" i="0" kern="1200" spc="160" baseline="0">
          <a:solidFill>
            <a:srgbClr val="404040"/>
          </a:solidFill>
          <a:latin typeface="HGPGothicE" charset="-128"/>
          <a:ea typeface="HGPGothicE" charset="-128"/>
          <a:cs typeface="HGPGothicE" charset="-128"/>
        </a:defRPr>
      </a:lvl1pPr>
      <a:lvl2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484862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969727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454588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1939450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180141" indent="-180141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545" kern="1200">
          <a:solidFill>
            <a:schemeClr val="tx1"/>
          </a:solidFill>
          <a:latin typeface="Arial"/>
          <a:ea typeface="+mn-ea"/>
          <a:cs typeface="Arial"/>
        </a:defRPr>
      </a:lvl1pPr>
      <a:lvl2pPr marL="723926" indent="-239063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2pPr>
      <a:lvl3pPr marL="1156599" indent="-186874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3pPr>
      <a:lvl4pPr marL="1638094" indent="-183509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4pPr>
      <a:lvl5pPr marL="2121273" indent="-181825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5pPr>
      <a:lvl6pPr marL="266674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6pPr>
      <a:lvl7pPr marL="3151607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7pPr>
      <a:lvl8pPr marL="3636468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8pPr>
      <a:lvl9pPr marL="412133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862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727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588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45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313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175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036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8899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3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0" y="9637220"/>
            <a:ext cx="6858000" cy="2701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 dirty="0">
              <a:solidFill>
                <a:schemeClr val="tx1"/>
              </a:solidFill>
              <a:latin typeface="HGPGothicE" charset="-128"/>
              <a:ea typeface="HGPGothicE" charset="-128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196997" y="9679943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19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dt="0"/>
  <p:txStyles>
    <p:titleStyle>
      <a:lvl1pPr algn="l" defTabSz="484862" rtl="0" eaLnBrk="1" fontAlgn="base" hangingPunct="1">
        <a:spcBef>
          <a:spcPct val="0"/>
        </a:spcBef>
        <a:spcAft>
          <a:spcPct val="0"/>
        </a:spcAft>
        <a:defRPr kumimoji="1" sz="1909" b="0" i="0" kern="1200" spc="160" baseline="0">
          <a:solidFill>
            <a:srgbClr val="404040"/>
          </a:solidFill>
          <a:latin typeface="HGPGothicE" charset="-128"/>
          <a:ea typeface="HGPGothicE" charset="-128"/>
          <a:cs typeface="HGPGothicE" charset="-128"/>
        </a:defRPr>
      </a:lvl1pPr>
      <a:lvl2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484862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969727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454588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1939450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180141" indent="-180141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545" kern="1200">
          <a:solidFill>
            <a:schemeClr val="tx1"/>
          </a:solidFill>
          <a:latin typeface="Arial"/>
          <a:ea typeface="+mn-ea"/>
          <a:cs typeface="Arial"/>
        </a:defRPr>
      </a:lvl1pPr>
      <a:lvl2pPr marL="723926" indent="-239063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2pPr>
      <a:lvl3pPr marL="1156599" indent="-186874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3pPr>
      <a:lvl4pPr marL="1638094" indent="-183509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4pPr>
      <a:lvl5pPr marL="2121273" indent="-181825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5pPr>
      <a:lvl6pPr marL="266674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6pPr>
      <a:lvl7pPr marL="3151607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7pPr>
      <a:lvl8pPr marL="3636468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8pPr>
      <a:lvl9pPr marL="412133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862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727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588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45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313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175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036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8899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344122" y="2880511"/>
            <a:ext cx="6169755" cy="3538582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marL="0" indent="0" algn="l" defTabSz="484862" rtl="0" eaLnBrk="1" fontAlgn="ctr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kumimoji="1" sz="2400" b="0" i="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400" kern="12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400" kern="12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218" indent="0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772" indent="0" algn="l" defTabSz="484862" rtl="0" eaLnBrk="1" latinLnBrk="0" hangingPunct="1">
              <a:spcBef>
                <a:spcPct val="20000"/>
              </a:spcBef>
              <a:buFont typeface="Arial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327" indent="0" algn="l" defTabSz="484862" rtl="0" eaLnBrk="1" latinLnBrk="0" hangingPunct="1">
              <a:spcBef>
                <a:spcPct val="20000"/>
              </a:spcBef>
              <a:buFont typeface="Arial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880" indent="0" algn="l" defTabSz="484862" rtl="0" eaLnBrk="1" latinLnBrk="0" hangingPunct="1">
              <a:spcBef>
                <a:spcPct val="20000"/>
              </a:spcBef>
              <a:buFont typeface="Arial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435" indent="0" algn="l" defTabSz="484862" rtl="0" eaLnBrk="1" latinLnBrk="0" hangingPunct="1">
              <a:spcBef>
                <a:spcPct val="20000"/>
              </a:spcBef>
              <a:buFont typeface="Arial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000000"/>
                </a:solidFill>
              </a:rPr>
              <a:t>高等学校等就学支援金オンライン申請システム　</a:t>
            </a:r>
            <a:r>
              <a:rPr lang="en-US" altLang="ja-JP" sz="2000" dirty="0">
                <a:solidFill>
                  <a:srgbClr val="000000"/>
                </a:solidFill>
              </a:rPr>
              <a:t>e-Shien</a:t>
            </a:r>
          </a:p>
          <a:p>
            <a:r>
              <a:rPr lang="ja-JP" altLang="en-US" sz="2000" dirty="0">
                <a:solidFill>
                  <a:srgbClr val="000000"/>
                </a:solidFill>
              </a:rPr>
              <a:t>申請者向け利用マニュアル</a:t>
            </a:r>
            <a:endParaRPr lang="en-US" altLang="ja-JP" sz="2000" dirty="0">
              <a:solidFill>
                <a:srgbClr val="000000"/>
              </a:solidFill>
            </a:endParaRPr>
          </a:p>
          <a:p>
            <a:endParaRPr lang="en-US" altLang="ja-JP" sz="800" dirty="0">
              <a:solidFill>
                <a:srgbClr val="000000"/>
              </a:solidFill>
            </a:endParaRPr>
          </a:p>
          <a:p>
            <a:r>
              <a:rPr lang="ja-JP" altLang="en-US" sz="2000" dirty="0">
                <a:solidFill>
                  <a:srgbClr val="000000"/>
                </a:solidFill>
              </a:rPr>
              <a:t>　　</a:t>
            </a:r>
            <a:r>
              <a:rPr lang="en-US" altLang="ja-JP" sz="2000" dirty="0">
                <a:solidFill>
                  <a:srgbClr val="000000"/>
                </a:solidFill>
              </a:rPr>
              <a:t>【</a:t>
            </a:r>
            <a:r>
              <a:rPr lang="zh-TW" altLang="en-US" sz="2000" b="1" dirty="0">
                <a:solidFill>
                  <a:srgbClr val="000000"/>
                </a:solidFill>
              </a:rPr>
              <a:t>臨時支援金申請編</a:t>
            </a:r>
            <a:r>
              <a:rPr lang="en-US" altLang="ja-JP" sz="2000" dirty="0">
                <a:solidFill>
                  <a:srgbClr val="000000"/>
                </a:solidFill>
              </a:rPr>
              <a:t>】</a:t>
            </a:r>
            <a:endParaRPr lang="en-US" altLang="zh-TW" sz="2000" dirty="0">
              <a:solidFill>
                <a:srgbClr val="000000"/>
              </a:solidFill>
            </a:endParaRPr>
          </a:p>
          <a:p>
            <a:endParaRPr lang="en-US" altLang="ja-JP" sz="800" dirty="0">
              <a:solidFill>
                <a:srgbClr val="000000"/>
              </a:solidFill>
            </a:endParaRPr>
          </a:p>
          <a:p>
            <a:r>
              <a:rPr lang="ja-JP" altLang="en-US" sz="1400" dirty="0">
                <a:solidFill>
                  <a:srgbClr val="000000"/>
                </a:solidFill>
              </a:rPr>
              <a:t>「臨時支援金申請」を行うための専用マニュアルです。</a:t>
            </a:r>
            <a:endParaRPr lang="en-US" altLang="ja-JP" sz="1400" dirty="0">
              <a:solidFill>
                <a:srgbClr val="000000"/>
              </a:solidFill>
            </a:endParaRPr>
          </a:p>
          <a:p>
            <a:endParaRPr lang="en-US" altLang="ja-JP" sz="800" dirty="0">
              <a:solidFill>
                <a:srgbClr val="0000FF"/>
              </a:solidFill>
            </a:endParaRPr>
          </a:p>
          <a:p>
            <a:r>
              <a:rPr lang="ja-JP" altLang="en-US" sz="1400" dirty="0">
                <a:solidFill>
                  <a:srgbClr val="000000"/>
                </a:solidFill>
              </a:rPr>
              <a:t>　</a:t>
            </a:r>
            <a:r>
              <a:rPr lang="ja-JP" altLang="en-US" sz="1300" dirty="0">
                <a:solidFill>
                  <a:srgbClr val="000000"/>
                </a:solidFill>
              </a:rPr>
              <a:t>高校生等臨時支援金は各都道府県の予算事業として行われますが、申請においては、高等学校等就学支援金のオンライン申請の仕組み（</a:t>
            </a:r>
            <a:r>
              <a:rPr lang="en-US" altLang="ja-JP" sz="1300" dirty="0">
                <a:solidFill>
                  <a:srgbClr val="000000"/>
                </a:solidFill>
              </a:rPr>
              <a:t>e-Shien</a:t>
            </a:r>
            <a:r>
              <a:rPr lang="ja-JP" altLang="en-US" sz="1300" dirty="0">
                <a:solidFill>
                  <a:srgbClr val="000000"/>
                </a:solidFill>
              </a:rPr>
              <a:t>）を活用することとしているため、申請に当たっては、本利用マニュアルをご参照ください。</a:t>
            </a:r>
            <a:endParaRPr lang="en-US" altLang="ja-JP" sz="1300" dirty="0">
              <a:solidFill>
                <a:srgbClr val="000000"/>
              </a:solidFill>
            </a:endParaRPr>
          </a:p>
          <a:p>
            <a:endParaRPr lang="en-US" altLang="ja-JP" sz="1300" dirty="0">
              <a:solidFill>
                <a:srgbClr val="000000"/>
              </a:solidFill>
            </a:endParaRPr>
          </a:p>
          <a:p>
            <a:r>
              <a:rPr lang="en-US" altLang="ja-JP" sz="1300" dirty="0">
                <a:solidFill>
                  <a:srgbClr val="000000"/>
                </a:solidFill>
              </a:rPr>
              <a:t>※</a:t>
            </a:r>
            <a:r>
              <a:rPr lang="ja-JP" altLang="en-US" sz="13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本文中の画面表示は、令和</a:t>
            </a:r>
            <a:r>
              <a:rPr lang="en-US" altLang="ja-JP" sz="1300" dirty="0">
                <a:solidFill>
                  <a:srgbClr val="000000"/>
                </a:solidFill>
              </a:rPr>
              <a:t>7</a:t>
            </a:r>
            <a:r>
              <a:rPr lang="ja-JP" altLang="en-US" sz="13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300" dirty="0">
                <a:solidFill>
                  <a:srgbClr val="000000"/>
                </a:solidFill>
              </a:rPr>
              <a:t>6</a:t>
            </a:r>
            <a:r>
              <a:rPr lang="ja-JP" altLang="en-US" sz="13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月現在のものです。</a:t>
            </a:r>
            <a:endParaRPr lang="en-US" altLang="ja-JP" sz="13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300" dirty="0">
                <a:solidFill>
                  <a:srgbClr val="000000"/>
                </a:solidFill>
              </a:rPr>
              <a:t>※</a:t>
            </a:r>
            <a:r>
              <a:rPr lang="ja-JP" altLang="en-US" sz="1300" spc="0" dirty="0">
                <a:solidFill>
                  <a:srgbClr val="000000"/>
                </a:solidFill>
              </a:rPr>
              <a:t>臨時支援金は令和７年度限りとなるため、</a:t>
            </a:r>
            <a:r>
              <a:rPr kumimoji="1" lang="ja-JP" altLang="en-US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画面差替え等の更新を行っていません。</a:t>
            </a:r>
            <a:endParaRPr kumimoji="1" lang="en-US" altLang="ja-JP" sz="13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3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当該マニュアルの一部は、本マニュアルの掲載内容と異なる場合があります。</a:t>
            </a:r>
            <a:endParaRPr kumimoji="1" lang="en-US" altLang="ja-JP" sz="13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300" dirty="0">
                <a:solidFill>
                  <a:srgbClr val="000000"/>
                </a:solidFill>
              </a:rPr>
              <a:t>※</a:t>
            </a:r>
            <a:r>
              <a:rPr lang="ja-JP" altLang="en-US" sz="1300" dirty="0">
                <a:solidFill>
                  <a:srgbClr val="000000"/>
                </a:solidFill>
              </a:rPr>
              <a:t>滋賀学園高等学校より編集しております。</a:t>
            </a:r>
            <a:endParaRPr lang="en-US" altLang="ja-JP" sz="1300" dirty="0">
              <a:solidFill>
                <a:srgbClr val="000000"/>
              </a:solidFill>
            </a:endParaRPr>
          </a:p>
          <a:p>
            <a:endParaRPr lang="en-US" altLang="ja-JP" sz="800" dirty="0">
              <a:solidFill>
                <a:srgbClr val="000000"/>
              </a:solidFill>
            </a:endParaRPr>
          </a:p>
          <a:p>
            <a:pPr algn="ctr"/>
            <a:endParaRPr lang="ja-JP" altLang="en-US" sz="1500" dirty="0">
              <a:solidFill>
                <a:srgbClr val="000000"/>
              </a:solidFill>
            </a:endParaRPr>
          </a:p>
        </p:txBody>
      </p:sp>
      <p:sp>
        <p:nvSpPr>
          <p:cNvPr id="3" name="テキスト プレースホルダー 3">
            <a:extLst>
              <a:ext uri="{FF2B5EF4-FFF2-40B4-BE49-F238E27FC236}">
                <a16:creationId xmlns:a16="http://schemas.microsoft.com/office/drawing/2014/main" id="{D405F9B1-0DF2-B95F-0B2C-BAA2B260B655}"/>
              </a:ext>
            </a:extLst>
          </p:cNvPr>
          <p:cNvSpPr txBox="1">
            <a:spLocks/>
          </p:cNvSpPr>
          <p:nvPr/>
        </p:nvSpPr>
        <p:spPr>
          <a:xfrm>
            <a:off x="0" y="6480053"/>
            <a:ext cx="6858000" cy="72571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1" sz="1800" b="0" i="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400" kern="12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400" kern="12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218" indent="0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772" indent="0" algn="l" defTabSz="484862" rtl="0" eaLnBrk="1" latinLnBrk="0" hangingPunct="1">
              <a:spcBef>
                <a:spcPct val="20000"/>
              </a:spcBef>
              <a:buFont typeface="Arial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327" indent="0" algn="l" defTabSz="484862" rtl="0" eaLnBrk="1" latinLnBrk="0" hangingPunct="1">
              <a:spcBef>
                <a:spcPct val="20000"/>
              </a:spcBef>
              <a:buFont typeface="Arial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880" indent="0" algn="l" defTabSz="484862" rtl="0" eaLnBrk="1" latinLnBrk="0" hangingPunct="1">
              <a:spcBef>
                <a:spcPct val="20000"/>
              </a:spcBef>
              <a:buFont typeface="Arial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435" indent="0" algn="l" defTabSz="484862" rtl="0" eaLnBrk="1" latinLnBrk="0" hangingPunct="1">
              <a:spcBef>
                <a:spcPct val="20000"/>
              </a:spcBef>
              <a:buFont typeface="Arial"/>
              <a:buNone/>
              <a:defRPr kumimoji="1"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rgbClr val="000000"/>
                </a:solidFill>
              </a:rPr>
              <a:t>2025</a:t>
            </a:r>
            <a:r>
              <a:rPr lang="ja-JP" altLang="en-US" dirty="0">
                <a:solidFill>
                  <a:srgbClr val="000000"/>
                </a:solidFill>
              </a:rPr>
              <a:t>年</a:t>
            </a:r>
            <a:r>
              <a:rPr lang="en-US" altLang="ja-JP" dirty="0">
                <a:solidFill>
                  <a:srgbClr val="000000"/>
                </a:solidFill>
              </a:rPr>
              <a:t>6</a:t>
            </a:r>
            <a:r>
              <a:rPr lang="ja-JP" altLang="en-US" dirty="0">
                <a:solidFill>
                  <a:srgbClr val="000000"/>
                </a:solidFill>
              </a:rPr>
              <a:t>月</a:t>
            </a:r>
            <a:endParaRPr lang="en-US" altLang="ja-JP" dirty="0">
              <a:solidFill>
                <a:srgbClr val="000000"/>
              </a:solidFill>
            </a:endParaRPr>
          </a:p>
          <a:p>
            <a:pPr algn="ctr"/>
            <a:r>
              <a:rPr lang="ja-JP" altLang="en-US" dirty="0">
                <a:solidFill>
                  <a:srgbClr val="000000"/>
                </a:solidFill>
              </a:rPr>
              <a:t>文部科学省及び各都道府県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1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>
          <a:xfrm>
            <a:off x="0" y="4191"/>
            <a:ext cx="6857999" cy="796059"/>
          </a:xfrm>
        </p:spPr>
        <p:txBody>
          <a:bodyPr>
            <a:normAutofit fontScale="92500"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1. </a:t>
            </a:r>
            <a:r>
              <a:rPr lang="ja-JP" altLang="en-US" dirty="0">
                <a:solidFill>
                  <a:srgbClr val="000000"/>
                </a:solidFill>
              </a:rPr>
              <a:t>各申請の結果画面</a:t>
            </a:r>
            <a:r>
              <a:rPr lang="zh-TW" altLang="en-US" dirty="0">
                <a:solidFill>
                  <a:srgbClr val="000000"/>
                </a:solidFill>
              </a:rPr>
              <a:t>（例：認定申請登録結果画面） 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64074" y="2037639"/>
            <a:ext cx="2124075" cy="1089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/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「臨時支援金意向登録」ボタンをクリックします。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　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ページへ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664074" y="3706976"/>
            <a:ext cx="2124075" cy="359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>
              <a:tabLst>
                <a:tab pos="182563" algn="l"/>
              </a:tabLst>
            </a:pPr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本画面を閉じてしまった場合、申請者側で「臨時支援金申請」の登録はできません。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>
              <a:tabLst>
                <a:tab pos="182563" algn="l"/>
              </a:tabLst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誤って閉じてしまった場合は、学校へお問い合わせしてください。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>
              <a:tabLst>
                <a:tab pos="182563" algn="l"/>
              </a:tabLst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>
              <a:tabLst>
                <a:tab pos="182563" algn="l"/>
              </a:tabLst>
            </a:pPr>
            <a:endParaRPr lang="en-US" altLang="ja-JP" sz="14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>
              <a:tabLst>
                <a:tab pos="182563" algn="l"/>
              </a:tabLst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既に「臨時支援金申請」を登録している場合には、「臨時支援金意向登録」ボタンは表示されません。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820504" y="1915466"/>
            <a:ext cx="700406" cy="25568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手順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820504" y="3584006"/>
            <a:ext cx="700406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>
          <a:xfrm>
            <a:off x="4710398" y="3911945"/>
            <a:ext cx="198178" cy="281733"/>
            <a:chOff x="4704480" y="2843662"/>
            <a:chExt cx="198178" cy="281733"/>
          </a:xfrm>
        </p:grpSpPr>
        <p:sp>
          <p:nvSpPr>
            <p:cNvPr id="115" name="円/楕円 114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16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707498" y="2238587"/>
            <a:ext cx="198178" cy="281733"/>
            <a:chOff x="4707498" y="1706457"/>
            <a:chExt cx="198178" cy="281733"/>
          </a:xfrm>
        </p:grpSpPr>
        <p:sp>
          <p:nvSpPr>
            <p:cNvPr id="69" name="円/楕円 68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70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1" name="図 100"/>
          <p:cNvPicPr>
            <a:picLocks noChangeAspect="1"/>
          </p:cNvPicPr>
          <p:nvPr/>
        </p:nvPicPr>
        <p:blipFill rotWithShape="1">
          <a:blip r:embed="rId3"/>
          <a:srcRect l="21980" t="13014" r="25000" b="18354"/>
          <a:stretch/>
        </p:blipFill>
        <p:spPr>
          <a:xfrm>
            <a:off x="236219" y="2088576"/>
            <a:ext cx="4334245" cy="282093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36218" y="7573479"/>
            <a:ext cx="482727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「臨時支援金登録」ボタンが表示される画面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認定申請登録結果画面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保護者等情報変更届出登録結果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</a:t>
            </a:r>
            <a:endParaRPr lang="en-US" altLang="zh-TW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継続意向登録結果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収入状況届出登録結果画面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収入状況届出登録結果画面（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収入状況届出（家計急変））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収入状況届出登録結果画面（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家計急変継続審査（１月））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支給再開申出結果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家計急変認定申請登録結果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画面（一次審査／二次審査）</a:t>
            </a:r>
            <a:endParaRPr lang="en-US" altLang="zh-TW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家計急変保護者等情報変更届出結果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画面（一次審査／二次審査）</a:t>
            </a:r>
            <a:endParaRPr lang="en-US" altLang="zh-TW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zh-TW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家計急変支給再開申出登録結果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画面（一次審査／二次審査）</a:t>
            </a:r>
            <a:endParaRPr lang="en-US" altLang="zh-TW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965784" y="4654437"/>
            <a:ext cx="894457" cy="21970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1772752" y="4454537"/>
            <a:ext cx="198178" cy="281733"/>
            <a:chOff x="4707498" y="2767507"/>
            <a:chExt cx="198178" cy="281733"/>
          </a:xfrm>
        </p:grpSpPr>
        <p:sp>
          <p:nvSpPr>
            <p:cNvPr id="37" name="円/楕円 64"/>
            <p:cNvSpPr/>
            <p:nvPr/>
          </p:nvSpPr>
          <p:spPr>
            <a:xfrm flipV="1">
              <a:off x="4707498" y="282725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コンテンツ プレースホルダー 2"/>
            <p:cNvSpPr txBox="1">
              <a:spLocks/>
            </p:cNvSpPr>
            <p:nvPr/>
          </p:nvSpPr>
          <p:spPr>
            <a:xfrm>
              <a:off x="4750140" y="276750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4"/>
          <a:srcRect l="22092" t="13571" r="25168" b="30256"/>
          <a:stretch/>
        </p:blipFill>
        <p:spPr>
          <a:xfrm>
            <a:off x="236218" y="5363854"/>
            <a:ext cx="4041896" cy="216453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668836-EB80-78B2-0FCA-6905CE31726C}"/>
              </a:ext>
            </a:extLst>
          </p:cNvPr>
          <p:cNvSpPr/>
          <p:nvPr/>
        </p:nvSpPr>
        <p:spPr>
          <a:xfrm>
            <a:off x="236218" y="2129293"/>
            <a:ext cx="4334245" cy="2820932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C0BBF24-0FD4-060F-D1C5-4B3DB40FA2CB}"/>
              </a:ext>
            </a:extLst>
          </p:cNvPr>
          <p:cNvGrpSpPr/>
          <p:nvPr/>
        </p:nvGrpSpPr>
        <p:grpSpPr>
          <a:xfrm>
            <a:off x="50566" y="2100349"/>
            <a:ext cx="198178" cy="281733"/>
            <a:chOff x="4704480" y="2843662"/>
            <a:chExt cx="198178" cy="281733"/>
          </a:xfrm>
        </p:grpSpPr>
        <p:sp>
          <p:nvSpPr>
            <p:cNvPr id="4" name="円/楕円 82">
              <a:extLst>
                <a:ext uri="{FF2B5EF4-FFF2-40B4-BE49-F238E27FC236}">
                  <a16:creationId xmlns:a16="http://schemas.microsoft.com/office/drawing/2014/main" id="{31BB7755-62AB-9C16-A839-DAC2B2628A3C}"/>
                </a:ext>
              </a:extLst>
            </p:cNvPr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コンテンツ プレースホルダー 2">
              <a:extLst>
                <a:ext uri="{FF2B5EF4-FFF2-40B4-BE49-F238E27FC236}">
                  <a16:creationId xmlns:a16="http://schemas.microsoft.com/office/drawing/2014/main" id="{3E7ADBAF-CB6E-97A2-8CEE-CA00F85D34E6}"/>
                </a:ext>
              </a:extLst>
            </p:cNvPr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867C41-EB8F-2C3B-CA59-4C7E1ED0999C}"/>
              </a:ext>
            </a:extLst>
          </p:cNvPr>
          <p:cNvSpPr/>
          <p:nvPr/>
        </p:nvSpPr>
        <p:spPr>
          <a:xfrm>
            <a:off x="219724" y="5368668"/>
            <a:ext cx="4334245" cy="2159722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CAF3943-12B4-106A-EFDB-8AA610C69803}"/>
              </a:ext>
            </a:extLst>
          </p:cNvPr>
          <p:cNvGrpSpPr/>
          <p:nvPr/>
        </p:nvGrpSpPr>
        <p:grpSpPr>
          <a:xfrm>
            <a:off x="57003" y="5340282"/>
            <a:ext cx="198178" cy="281733"/>
            <a:chOff x="4704480" y="2843662"/>
            <a:chExt cx="198178" cy="281733"/>
          </a:xfrm>
        </p:grpSpPr>
        <p:sp>
          <p:nvSpPr>
            <p:cNvPr id="12" name="円/楕円 82">
              <a:extLst>
                <a:ext uri="{FF2B5EF4-FFF2-40B4-BE49-F238E27FC236}">
                  <a16:creationId xmlns:a16="http://schemas.microsoft.com/office/drawing/2014/main" id="{E2544374-194F-D5AF-E0DA-FD54E0FF554F}"/>
                </a:ext>
              </a:extLst>
            </p:cNvPr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B49FF7B9-56D0-FF9A-4B46-0DD1E5CA3AF7}"/>
                </a:ext>
              </a:extLst>
            </p:cNvPr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967A763-2078-D4CA-A417-B66E6BC28492}"/>
              </a:ext>
            </a:extLst>
          </p:cNvPr>
          <p:cNvGrpSpPr/>
          <p:nvPr/>
        </p:nvGrpSpPr>
        <p:grpSpPr>
          <a:xfrm>
            <a:off x="4707498" y="5832056"/>
            <a:ext cx="198178" cy="281733"/>
            <a:chOff x="4704480" y="1548262"/>
            <a:chExt cx="198178" cy="281733"/>
          </a:xfrm>
        </p:grpSpPr>
        <p:sp>
          <p:nvSpPr>
            <p:cNvPr id="16" name="円/楕円 114">
              <a:extLst>
                <a:ext uri="{FF2B5EF4-FFF2-40B4-BE49-F238E27FC236}">
                  <a16:creationId xmlns:a16="http://schemas.microsoft.com/office/drawing/2014/main" id="{6B172FA5-298E-46B0-7BA9-BE9D9F4186F0}"/>
                </a:ext>
              </a:extLst>
            </p:cNvPr>
            <p:cNvSpPr/>
            <p:nvPr/>
          </p:nvSpPr>
          <p:spPr>
            <a:xfrm flipV="1">
              <a:off x="4704480" y="16090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93A708A6-B682-D18D-3E35-E15DC402C6BC}"/>
                </a:ext>
              </a:extLst>
            </p:cNvPr>
            <p:cNvSpPr txBox="1">
              <a:spLocks/>
            </p:cNvSpPr>
            <p:nvPr/>
          </p:nvSpPr>
          <p:spPr>
            <a:xfrm>
              <a:off x="4748045" y="15482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914109D-C200-4478-A758-60E3D0DC9D01}"/>
              </a:ext>
            </a:extLst>
          </p:cNvPr>
          <p:cNvSpPr/>
          <p:nvPr/>
        </p:nvSpPr>
        <p:spPr>
          <a:xfrm>
            <a:off x="2037497" y="1542254"/>
            <a:ext cx="2375015" cy="6968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2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申請完了画面に</a:t>
            </a:r>
            <a:endParaRPr lang="en-US" altLang="ja-JP" sz="12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25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臨時支援金意向登録</a:t>
            </a:r>
            <a:r>
              <a:rPr lang="ja-JP" altLang="en-US" sz="12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」ボタンが</a:t>
            </a:r>
            <a:endParaRPr lang="en-US" altLang="ja-JP" sz="12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表示されます</a:t>
            </a:r>
            <a:endParaRPr kumimoji="1" lang="ja-JP" altLang="en-US" sz="1250" dirty="0">
              <a:solidFill>
                <a:srgbClr val="000000"/>
              </a:solidFill>
            </a:endParaRPr>
          </a:p>
        </p:txBody>
      </p:sp>
      <p:cxnSp>
        <p:nvCxnSpPr>
          <p:cNvPr id="42" name="コネクタ: カギ線 41">
            <a:extLst>
              <a:ext uri="{FF2B5EF4-FFF2-40B4-BE49-F238E27FC236}">
                <a16:creationId xmlns:a16="http://schemas.microsoft.com/office/drawing/2014/main" id="{62F84659-478A-414C-94EE-E431D9EC5041}"/>
              </a:ext>
            </a:extLst>
          </p:cNvPr>
          <p:cNvCxnSpPr>
            <a:cxnSpLocks/>
          </p:cNvCxnSpPr>
          <p:nvPr/>
        </p:nvCxnSpPr>
        <p:spPr>
          <a:xfrm rot="5400000">
            <a:off x="2146782" y="2777857"/>
            <a:ext cx="2415849" cy="1337309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332377F-1BDF-4ADE-A3EE-CDDA01A20EFF}"/>
              </a:ext>
            </a:extLst>
          </p:cNvPr>
          <p:cNvSpPr txBox="1"/>
          <p:nvPr/>
        </p:nvSpPr>
        <p:spPr>
          <a:xfrm>
            <a:off x="182882" y="1086352"/>
            <a:ext cx="320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58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・臨時支援金申請を登録していない場合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A67FFB2-F976-47B0-99C7-9EADBE2DE114}"/>
              </a:ext>
            </a:extLst>
          </p:cNvPr>
          <p:cNvSpPr txBox="1"/>
          <p:nvPr/>
        </p:nvSpPr>
        <p:spPr>
          <a:xfrm>
            <a:off x="168124" y="5114102"/>
            <a:ext cx="2841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588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・既に臨時支援金申請を登録している場合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9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3"/>
          <a:srcRect l="21249" t="7861" r="21148" b="2118"/>
          <a:stretch/>
        </p:blipFill>
        <p:spPr>
          <a:xfrm>
            <a:off x="236219" y="1724025"/>
            <a:ext cx="4175761" cy="5600700"/>
          </a:xfrm>
          <a:prstGeom prst="rect">
            <a:avLst/>
          </a:prstGeom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1323209-0A22-4871-90CC-576F47F5F1FB}"/>
              </a:ext>
            </a:extLst>
          </p:cNvPr>
          <p:cNvSpPr/>
          <p:nvPr/>
        </p:nvSpPr>
        <p:spPr>
          <a:xfrm>
            <a:off x="4627313" y="1971593"/>
            <a:ext cx="2124075" cy="4533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25880" rtl="0" eaLnBrk="1" latinLnBrk="0" hangingPunct="1">
              <a:defRPr kumimoji="1" sz="182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62940" algn="l" defTabSz="925880" rtl="0" eaLnBrk="1" latinLnBrk="0" hangingPunct="1">
              <a:defRPr kumimoji="1" sz="182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5880" algn="l" defTabSz="925880" rtl="0" eaLnBrk="1" latinLnBrk="0" hangingPunct="1">
              <a:defRPr kumimoji="1" sz="182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88820" algn="l" defTabSz="925880" rtl="0" eaLnBrk="1" latinLnBrk="0" hangingPunct="1">
              <a:defRPr kumimoji="1" sz="182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51759" algn="l" defTabSz="925880" rtl="0" eaLnBrk="1" latinLnBrk="0" hangingPunct="1">
              <a:defRPr kumimoji="1" sz="182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14699" algn="l" defTabSz="925880" rtl="0" eaLnBrk="1" latinLnBrk="0" hangingPunct="1">
              <a:defRPr kumimoji="1" sz="182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77640" algn="l" defTabSz="925880" rtl="0" eaLnBrk="1" latinLnBrk="0" hangingPunct="1">
              <a:defRPr kumimoji="1" sz="182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40579" algn="l" defTabSz="925880" rtl="0" eaLnBrk="1" latinLnBrk="0" hangingPunct="1">
              <a:defRPr kumimoji="1" sz="182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703519" algn="l" defTabSz="925880" rtl="0" eaLnBrk="1" latinLnBrk="0" hangingPunct="1">
              <a:defRPr kumimoji="1" sz="1822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7325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高校生等臨時支援金についての説明をご確認ください。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7325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7325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臨時支援金を申請をする意向について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7325"/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高校生等臨時支援金の支給を受けたいので、臨時支援金を申請します。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（上部）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7325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を選択します。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7325"/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・同意事項欄が表示されます。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79375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1588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同意事項内容を確認し、チェックします。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 indent="-85725"/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 indent="-85725"/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1588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「登録内容確認」ボタンをクリックします。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1588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→　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ページへ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角丸四角形 21">
            <a:extLst>
              <a:ext uri="{FF2B5EF4-FFF2-40B4-BE49-F238E27FC236}">
                <a16:creationId xmlns:a16="http://schemas.microsoft.com/office/drawing/2014/main" id="{A03A6C6C-0DEA-473F-90D9-A6740D2214E5}"/>
              </a:ext>
            </a:extLst>
          </p:cNvPr>
          <p:cNvSpPr/>
          <p:nvPr/>
        </p:nvSpPr>
        <p:spPr>
          <a:xfrm>
            <a:off x="4782241" y="1843749"/>
            <a:ext cx="700406" cy="25568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25880" rtl="0" eaLnBrk="1" latinLnBrk="0" hangingPunct="1">
              <a:defRPr kumimoji="1" sz="1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2940" algn="l" defTabSz="925880" rtl="0" eaLnBrk="1" latinLnBrk="0" hangingPunct="1">
              <a:defRPr kumimoji="1" sz="1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5880" algn="l" defTabSz="925880" rtl="0" eaLnBrk="1" latinLnBrk="0" hangingPunct="1">
              <a:defRPr kumimoji="1" sz="1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88820" algn="l" defTabSz="925880" rtl="0" eaLnBrk="1" latinLnBrk="0" hangingPunct="1">
              <a:defRPr kumimoji="1" sz="1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51759" algn="l" defTabSz="925880" rtl="0" eaLnBrk="1" latinLnBrk="0" hangingPunct="1">
              <a:defRPr kumimoji="1" sz="1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14699" algn="l" defTabSz="925880" rtl="0" eaLnBrk="1" latinLnBrk="0" hangingPunct="1">
              <a:defRPr kumimoji="1" sz="1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77640" algn="l" defTabSz="925880" rtl="0" eaLnBrk="1" latinLnBrk="0" hangingPunct="1">
              <a:defRPr kumimoji="1" sz="1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40579" algn="l" defTabSz="925880" rtl="0" eaLnBrk="1" latinLnBrk="0" hangingPunct="1">
              <a:defRPr kumimoji="1" sz="1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03519" algn="l" defTabSz="925880" rtl="0" eaLnBrk="1" latinLnBrk="0" hangingPunct="1">
              <a:defRPr kumimoji="1" sz="182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手順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34397" y="4417247"/>
            <a:ext cx="178947" cy="19001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791592" y="6885945"/>
            <a:ext cx="894457" cy="21970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394496" y="5620553"/>
            <a:ext cx="218848" cy="112886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2. </a:t>
            </a:r>
            <a:r>
              <a:rPr lang="zh-TW" altLang="en-US" dirty="0">
                <a:solidFill>
                  <a:srgbClr val="000000"/>
                </a:solidFill>
              </a:rPr>
              <a:t>臨時支援金意向登録画面</a:t>
            </a:r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4669073" y="4891376"/>
            <a:ext cx="198178" cy="281733"/>
            <a:chOff x="4707498" y="3412377"/>
            <a:chExt cx="198178" cy="281733"/>
          </a:xfrm>
        </p:grpSpPr>
        <p:sp>
          <p:nvSpPr>
            <p:cNvPr id="44" name="円/楕円 43"/>
            <p:cNvSpPr/>
            <p:nvPr/>
          </p:nvSpPr>
          <p:spPr>
            <a:xfrm flipV="1">
              <a:off x="4707498" y="347212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コンテンツ プレースホルダー 2"/>
            <p:cNvSpPr txBox="1">
              <a:spLocks/>
            </p:cNvSpPr>
            <p:nvPr/>
          </p:nvSpPr>
          <p:spPr>
            <a:xfrm>
              <a:off x="4750140" y="341237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3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4672549" y="3015930"/>
            <a:ext cx="198178" cy="281733"/>
            <a:chOff x="4707498" y="2767507"/>
            <a:chExt cx="198178" cy="281733"/>
          </a:xfrm>
        </p:grpSpPr>
        <p:sp>
          <p:nvSpPr>
            <p:cNvPr id="47" name="円/楕円 46"/>
            <p:cNvSpPr/>
            <p:nvPr/>
          </p:nvSpPr>
          <p:spPr>
            <a:xfrm flipV="1">
              <a:off x="4707498" y="282725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コンテンツ プレースホルダー 2"/>
            <p:cNvSpPr txBox="1">
              <a:spLocks/>
            </p:cNvSpPr>
            <p:nvPr/>
          </p:nvSpPr>
          <p:spPr>
            <a:xfrm>
              <a:off x="4750140" y="276750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2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214662" y="5418898"/>
            <a:ext cx="198178" cy="281733"/>
            <a:chOff x="4707498" y="3412377"/>
            <a:chExt cx="198178" cy="281733"/>
          </a:xfrm>
        </p:grpSpPr>
        <p:sp>
          <p:nvSpPr>
            <p:cNvPr id="62" name="円/楕円 61"/>
            <p:cNvSpPr/>
            <p:nvPr/>
          </p:nvSpPr>
          <p:spPr>
            <a:xfrm flipV="1">
              <a:off x="4707498" y="347212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3" name="コンテンツ プレースホルダー 2"/>
            <p:cNvSpPr txBox="1">
              <a:spLocks/>
            </p:cNvSpPr>
            <p:nvPr/>
          </p:nvSpPr>
          <p:spPr>
            <a:xfrm>
              <a:off x="4750140" y="341237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3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251026" y="4229176"/>
            <a:ext cx="198178" cy="281733"/>
            <a:chOff x="4707498" y="2767507"/>
            <a:chExt cx="198178" cy="281733"/>
          </a:xfrm>
        </p:grpSpPr>
        <p:sp>
          <p:nvSpPr>
            <p:cNvPr id="65" name="円/楕円 64"/>
            <p:cNvSpPr/>
            <p:nvPr/>
          </p:nvSpPr>
          <p:spPr>
            <a:xfrm flipV="1">
              <a:off x="4707498" y="282725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6" name="コンテンツ プレースホルダー 2"/>
            <p:cNvSpPr txBox="1">
              <a:spLocks/>
            </p:cNvSpPr>
            <p:nvPr/>
          </p:nvSpPr>
          <p:spPr>
            <a:xfrm>
              <a:off x="4750140" y="276750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2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4669073" y="2172914"/>
            <a:ext cx="198178" cy="281733"/>
            <a:chOff x="4707498" y="1706457"/>
            <a:chExt cx="198178" cy="281733"/>
          </a:xfrm>
        </p:grpSpPr>
        <p:sp>
          <p:nvSpPr>
            <p:cNvPr id="91" name="円/楕円 90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92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C7BE351-C5ED-4307-B9E5-B374BDD8514C}"/>
              </a:ext>
            </a:extLst>
          </p:cNvPr>
          <p:cNvSpPr/>
          <p:nvPr/>
        </p:nvSpPr>
        <p:spPr>
          <a:xfrm>
            <a:off x="236219" y="910114"/>
            <a:ext cx="6480000" cy="29848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臨時支援金意向登録ボタンをクリックすると、臨時支援金意向登録画面が表示されます。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29E6775-9241-4D83-87A4-72D3DA5440FA}"/>
              </a:ext>
            </a:extLst>
          </p:cNvPr>
          <p:cNvSpPr/>
          <p:nvPr/>
        </p:nvSpPr>
        <p:spPr>
          <a:xfrm>
            <a:off x="254059" y="2925775"/>
            <a:ext cx="4226501" cy="93078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E455157-2E0F-460F-BCCB-F82D924D7E7E}"/>
              </a:ext>
            </a:extLst>
          </p:cNvPr>
          <p:cNvGrpSpPr/>
          <p:nvPr/>
        </p:nvGrpSpPr>
        <p:grpSpPr>
          <a:xfrm>
            <a:off x="180541" y="2760807"/>
            <a:ext cx="198178" cy="281733"/>
            <a:chOff x="4707498" y="1706457"/>
            <a:chExt cx="198178" cy="281733"/>
          </a:xfrm>
        </p:grpSpPr>
        <p:sp>
          <p:nvSpPr>
            <p:cNvPr id="40" name="円/楕円 90">
              <a:extLst>
                <a:ext uri="{FF2B5EF4-FFF2-40B4-BE49-F238E27FC236}">
                  <a16:creationId xmlns:a16="http://schemas.microsoft.com/office/drawing/2014/main" id="{6DE4BEC3-9468-4B02-8F8C-8D63E6EE6B63}"/>
                </a:ext>
              </a:extLst>
            </p:cNvPr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コンテンツ プレースホルダー 2">
              <a:extLst>
                <a:ext uri="{FF2B5EF4-FFF2-40B4-BE49-F238E27FC236}">
                  <a16:creationId xmlns:a16="http://schemas.microsoft.com/office/drawing/2014/main" id="{60AD2953-C43D-4CFC-8B81-68CA046B956D}"/>
                </a:ext>
              </a:extLst>
            </p:cNvPr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8FCBE76-3955-49FE-8BE0-D1AAB57C855B}"/>
              </a:ext>
            </a:extLst>
          </p:cNvPr>
          <p:cNvGrpSpPr/>
          <p:nvPr/>
        </p:nvGrpSpPr>
        <p:grpSpPr>
          <a:xfrm>
            <a:off x="1641183" y="6714065"/>
            <a:ext cx="198178" cy="281733"/>
            <a:chOff x="4707498" y="3412377"/>
            <a:chExt cx="198178" cy="281733"/>
          </a:xfrm>
        </p:grpSpPr>
        <p:sp>
          <p:nvSpPr>
            <p:cNvPr id="32" name="円/楕円 61">
              <a:extLst>
                <a:ext uri="{FF2B5EF4-FFF2-40B4-BE49-F238E27FC236}">
                  <a16:creationId xmlns:a16="http://schemas.microsoft.com/office/drawing/2014/main" id="{12499818-56F8-42AE-BA28-2BFBB60798BE}"/>
                </a:ext>
              </a:extLst>
            </p:cNvPr>
            <p:cNvSpPr/>
            <p:nvPr/>
          </p:nvSpPr>
          <p:spPr>
            <a:xfrm flipV="1">
              <a:off x="4707498" y="347212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コンテンツ プレースホルダー 2">
              <a:extLst>
                <a:ext uri="{FF2B5EF4-FFF2-40B4-BE49-F238E27FC236}">
                  <a16:creationId xmlns:a16="http://schemas.microsoft.com/office/drawing/2014/main" id="{B38FE852-A846-4B76-BF1E-20DCF5858EFA}"/>
                </a:ext>
              </a:extLst>
            </p:cNvPr>
            <p:cNvSpPr txBox="1">
              <a:spLocks/>
            </p:cNvSpPr>
            <p:nvPr/>
          </p:nvSpPr>
          <p:spPr>
            <a:xfrm>
              <a:off x="4750140" y="341237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4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0576A59-F548-4822-819F-A42CCEBEB16A}"/>
              </a:ext>
            </a:extLst>
          </p:cNvPr>
          <p:cNvGrpSpPr/>
          <p:nvPr/>
        </p:nvGrpSpPr>
        <p:grpSpPr>
          <a:xfrm>
            <a:off x="4679490" y="5545390"/>
            <a:ext cx="198178" cy="281733"/>
            <a:chOff x="4707498" y="3412377"/>
            <a:chExt cx="198178" cy="281733"/>
          </a:xfrm>
        </p:grpSpPr>
        <p:sp>
          <p:nvSpPr>
            <p:cNvPr id="35" name="円/楕円 61">
              <a:extLst>
                <a:ext uri="{FF2B5EF4-FFF2-40B4-BE49-F238E27FC236}">
                  <a16:creationId xmlns:a16="http://schemas.microsoft.com/office/drawing/2014/main" id="{A54AE46D-D862-434C-8285-A8EC7B65CD03}"/>
                </a:ext>
              </a:extLst>
            </p:cNvPr>
            <p:cNvSpPr/>
            <p:nvPr/>
          </p:nvSpPr>
          <p:spPr>
            <a:xfrm flipV="1">
              <a:off x="4707498" y="347212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コンテンツ プレースホルダー 2">
              <a:extLst>
                <a:ext uri="{FF2B5EF4-FFF2-40B4-BE49-F238E27FC236}">
                  <a16:creationId xmlns:a16="http://schemas.microsoft.com/office/drawing/2014/main" id="{0B26F82E-5DD6-4D9C-B0E1-B1E55B3022FF}"/>
                </a:ext>
              </a:extLst>
            </p:cNvPr>
            <p:cNvSpPr txBox="1">
              <a:spLocks/>
            </p:cNvSpPr>
            <p:nvPr/>
          </p:nvSpPr>
          <p:spPr>
            <a:xfrm>
              <a:off x="4750140" y="341237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4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93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75" y="1463044"/>
            <a:ext cx="4217687" cy="1987954"/>
          </a:xfrm>
          <a:prstGeom prst="rect">
            <a:avLst/>
          </a:prstGeom>
        </p:spPr>
      </p:pic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3. </a:t>
            </a:r>
            <a:r>
              <a:rPr lang="zh-TW" altLang="en-US" dirty="0">
                <a:solidFill>
                  <a:srgbClr val="000000"/>
                </a:solidFill>
              </a:rPr>
              <a:t>臨時支援金登録内容確認画面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664073" y="1376498"/>
            <a:ext cx="2124075" cy="1291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/>
            <a:endParaRPr lang="en-US" altLang="ja-JP" sz="1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 indent="47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登録内容が正しいことを確認し「本内容で登録する」ボタンをクリックします。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 indent="47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→　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ページへ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1940014" y="3143960"/>
            <a:ext cx="832658" cy="22198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396400" y="3151432"/>
            <a:ext cx="895190" cy="214512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4664148" y="2826524"/>
            <a:ext cx="2124000" cy="34180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</a:p>
          <a:p>
            <a:pPr marL="182563" indent="-182563"/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臨時支援金意向登録画面で選択した内容が表示されます。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ja-JP" altLang="en-US" sz="1100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「申請します」を選択した場合</a:t>
            </a:r>
          </a:p>
          <a:p>
            <a:pPr marL="182563" indent="-182563"/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→「高校生等臨時支援金の支給を受けたいので，臨時支援金を申請します。」</a:t>
            </a:r>
          </a:p>
          <a:p>
            <a:pPr marL="182563" indent="-182563"/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・「申請しません」を選択した場合</a:t>
            </a:r>
          </a:p>
          <a:p>
            <a:pPr marL="182563" indent="-182563"/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→「高校生等臨時支援金の支給を受ける意思がないので，臨時支援金は申請しません。」</a:t>
            </a:r>
            <a:endParaRPr lang="en-US" altLang="ja-JP" sz="1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endParaRPr lang="en-US" altLang="ja-JP" sz="1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前の画面の選択内容を修正する場合、「臨時支援金意向登録に戻る」ボタンをクリックします。</a:t>
            </a:r>
          </a:p>
          <a:p>
            <a:pPr marL="182563" indent="-182563"/>
            <a:endParaRPr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664148" y="6663756"/>
            <a:ext cx="2124000" cy="2612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ja-JP" altLang="en-US" sz="14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「本内容で登録する」ボタンをクリックし、エラーが出力された場合、本画面を閉じていただき、学校へお問い合わせください。</a:t>
            </a:r>
            <a:endParaRPr lang="en-US" altLang="ja-JP" sz="1400" b="1" u="sng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ja-JP" sz="1800" b="1" u="sng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本エラーについては既に学校側で手続きを開始しており、更新不可の状態となっている場合に発生します。</a:t>
            </a:r>
            <a:endParaRPr lang="en-US" altLang="ja-JP" sz="1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820504" y="1256018"/>
            <a:ext cx="700406" cy="25568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手順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820504" y="2746024"/>
            <a:ext cx="700406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820504" y="6535910"/>
            <a:ext cx="700406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4700873" y="3035565"/>
            <a:ext cx="198178" cy="281733"/>
            <a:chOff x="4704480" y="2843662"/>
            <a:chExt cx="198178" cy="281733"/>
          </a:xfrm>
        </p:grpSpPr>
        <p:sp>
          <p:nvSpPr>
            <p:cNvPr id="68" name="円/楕円 67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9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694798" y="1592157"/>
            <a:ext cx="198178" cy="281733"/>
            <a:chOff x="4707498" y="1706457"/>
            <a:chExt cx="198178" cy="281733"/>
          </a:xfrm>
        </p:grpSpPr>
        <p:sp>
          <p:nvSpPr>
            <p:cNvPr id="42" name="円/楕円 41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195385" y="2628382"/>
            <a:ext cx="198178" cy="281733"/>
            <a:chOff x="4704480" y="2843662"/>
            <a:chExt cx="198178" cy="281733"/>
          </a:xfrm>
        </p:grpSpPr>
        <p:sp>
          <p:nvSpPr>
            <p:cNvPr id="62" name="円/楕円 82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3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1699564" y="2938154"/>
            <a:ext cx="198178" cy="281733"/>
            <a:chOff x="4707498" y="1706457"/>
            <a:chExt cx="198178" cy="281733"/>
          </a:xfrm>
        </p:grpSpPr>
        <p:sp>
          <p:nvSpPr>
            <p:cNvPr id="65" name="円/楕円 48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6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正方形/長方形 48"/>
          <p:cNvSpPr/>
          <p:nvPr/>
        </p:nvSpPr>
        <p:spPr>
          <a:xfrm>
            <a:off x="236219" y="6270772"/>
            <a:ext cx="4267201" cy="380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エラーが出力された場合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99195" y="2997952"/>
            <a:ext cx="198178" cy="281733"/>
            <a:chOff x="4704480" y="2843662"/>
            <a:chExt cx="198178" cy="281733"/>
          </a:xfrm>
        </p:grpSpPr>
        <p:sp>
          <p:nvSpPr>
            <p:cNvPr id="28" name="円/楕円 82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409774" y="2830898"/>
            <a:ext cx="3922195" cy="143199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/>
        </p:nvGrpSpPr>
        <p:grpSpPr>
          <a:xfrm>
            <a:off x="4708145" y="5177807"/>
            <a:ext cx="198178" cy="281733"/>
            <a:chOff x="4704480" y="2843662"/>
            <a:chExt cx="198178" cy="281733"/>
          </a:xfrm>
        </p:grpSpPr>
        <p:sp>
          <p:nvSpPr>
            <p:cNvPr id="33" name="円/楕円 67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4"/>
          <a:srcRect l="22147" t="13682" r="25224" b="27030"/>
          <a:stretch/>
        </p:blipFill>
        <p:spPr>
          <a:xfrm>
            <a:off x="305860" y="6535910"/>
            <a:ext cx="4212651" cy="23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4. </a:t>
            </a:r>
            <a:r>
              <a:rPr lang="zh-TW" altLang="en-US" dirty="0">
                <a:solidFill>
                  <a:srgbClr val="000000"/>
                </a:solidFill>
              </a:rPr>
              <a:t>臨時支援金登録結果画面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664073" y="1516146"/>
            <a:ext cx="2124075" cy="1476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1588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臨時支援金申請の登録結果が表示されます。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47675" indent="-177800"/>
            <a:r>
              <a:rPr lang="ja-JP" altLang="en-US" sz="1400" dirty="0">
                <a:solidFill>
                  <a:srgbClr val="000000"/>
                </a:solidFill>
                <a:latin typeface="Meiryo UI"/>
                <a:ea typeface="Meiryo UI"/>
                <a:cs typeface="Meiryo UI" panose="020B0604030504040204" pitchFamily="50" charset="-128"/>
              </a:rPr>
              <a:t>　  </a:t>
            </a:r>
            <a:r>
              <a:rPr lang="ja-JP" sz="1400" dirty="0">
                <a:solidFill>
                  <a:srgbClr val="000000"/>
                </a:solidFill>
                <a:latin typeface="Meiryo UI"/>
                <a:ea typeface="Meiryo UI"/>
                <a:cs typeface="Meiryo UI" panose="020B0604030504040204" pitchFamily="50" charset="-128"/>
              </a:rPr>
              <a:t>この画面が表示されれば、正常に申請は完了しています。</a:t>
            </a:r>
            <a:endParaRPr lang="en-US" altLang="ja-JP" sz="1400" strike="sngStrike" dirty="0">
              <a:solidFill>
                <a:srgbClr val="000000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664148" y="3611946"/>
            <a:ext cx="2124000" cy="1673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ja-JP" altLang="en-US" sz="14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誤って申請内容を登録した場合、自身で修正することはできません。</a:t>
            </a:r>
          </a:p>
          <a:p>
            <a:pPr marL="88900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学校にお問い合わせください。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820504" y="3484100"/>
            <a:ext cx="700406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4820504" y="1393513"/>
            <a:ext cx="700406" cy="25568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手順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右矢印 84"/>
          <p:cNvSpPr/>
          <p:nvPr/>
        </p:nvSpPr>
        <p:spPr>
          <a:xfrm>
            <a:off x="5021276" y="2372098"/>
            <a:ext cx="180000" cy="1440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4694798" y="1737370"/>
            <a:ext cx="198178" cy="281733"/>
            <a:chOff x="4707498" y="1706457"/>
            <a:chExt cx="198178" cy="281733"/>
          </a:xfrm>
        </p:grpSpPr>
        <p:sp>
          <p:nvSpPr>
            <p:cNvPr id="52" name="円/楕円 51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3"/>
          <a:srcRect l="21533" t="13125" r="25148" b="39155"/>
          <a:stretch/>
        </p:blipFill>
        <p:spPr>
          <a:xfrm>
            <a:off x="236220" y="1329276"/>
            <a:ext cx="4086225" cy="18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21518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Template_A4_JP">
  <a:themeElements>
    <a:clrScheme name="NTT DATA COLOR MASTER">
      <a:dk1>
        <a:srgbClr val="404040"/>
      </a:dk1>
      <a:lt1>
        <a:srgbClr val="FFFFFF"/>
      </a:lt1>
      <a:dk2>
        <a:srgbClr val="0F1C50"/>
      </a:dk2>
      <a:lt2>
        <a:srgbClr val="0080B1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ユーザー定義 2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テンプレート_A4_20161220.pptx" id="{9C858962-F29B-4A66-8EC6-8BAF903AC268}" vid="{A6DDF9FA-FCEF-4354-BFA2-2E417DD6A1FB}"/>
    </a:ext>
  </a:extLst>
</a:theme>
</file>

<file path=ppt/theme/theme2.xml><?xml version="1.0" encoding="utf-8"?>
<a:theme xmlns:a="http://schemas.openxmlformats.org/drawingml/2006/main" name="2_Presentation_Template_A4_JP">
  <a:themeElements>
    <a:clrScheme name="NTT DATA COLOR MASTER">
      <a:dk1>
        <a:srgbClr val="404040"/>
      </a:dk1>
      <a:lt1>
        <a:srgbClr val="FFFFFF"/>
      </a:lt1>
      <a:dk2>
        <a:srgbClr val="0F1C50"/>
      </a:dk2>
      <a:lt2>
        <a:srgbClr val="0080B1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ユーザー定義 2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テンプレート_A4_20161220.pptx" id="{9C858962-F29B-4A66-8EC6-8BAF903AC268}" vid="{A6DDF9FA-FCEF-4354-BFA2-2E417DD6A1FB}"/>
    </a:ext>
  </a:extLst>
</a:theme>
</file>

<file path=ppt/theme/theme3.xml><?xml version="1.0" encoding="utf-8"?>
<a:theme xmlns:a="http://schemas.openxmlformats.org/drawingml/2006/main" name="3_Presentation_Template_A4_JP">
  <a:themeElements>
    <a:clrScheme name="NTT DATA COLOR MASTER">
      <a:dk1>
        <a:srgbClr val="404040"/>
      </a:dk1>
      <a:lt1>
        <a:srgbClr val="FFFFFF"/>
      </a:lt1>
      <a:dk2>
        <a:srgbClr val="0F1C50"/>
      </a:dk2>
      <a:lt2>
        <a:srgbClr val="0080B1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ユーザー定義 2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テンプレート_A4_20161220.pptx" id="{9C858962-F29B-4A66-8EC6-8BAF903AC268}" vid="{A6DDF9FA-FCEF-4354-BFA2-2E417DD6A1FB}"/>
    </a:ext>
  </a:extLst>
</a:theme>
</file>

<file path=ppt/theme/theme4.xml><?xml version="1.0" encoding="utf-8"?>
<a:theme xmlns:a="http://schemas.openxmlformats.org/drawingml/2006/main" name="4_Presentation_Template_A4_JP">
  <a:themeElements>
    <a:clrScheme name="NTT DATA COLOR MASTER">
      <a:dk1>
        <a:srgbClr val="404040"/>
      </a:dk1>
      <a:lt1>
        <a:srgbClr val="FFFFFF"/>
      </a:lt1>
      <a:dk2>
        <a:srgbClr val="0F1C50"/>
      </a:dk2>
      <a:lt2>
        <a:srgbClr val="0080B1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ユーザー定義 2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テンプレート_A4_20161220.pptx" id="{9C858962-F29B-4A66-8EC6-8BAF903AC268}" vid="{A6DDF9FA-FCEF-4354-BFA2-2E417DD6A1FB}"/>
    </a:ext>
  </a:ext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DCBCD9A541F9E4E807058402900440D" ma:contentTypeVersion="14" ma:contentTypeDescription="新しいドキュメントを作成します。" ma:contentTypeScope="" ma:versionID="88c323b5a1061600d7fcbf28f6ee66ee">
  <xsd:schema xmlns:xsd="http://www.w3.org/2001/XMLSchema" xmlns:xs="http://www.w3.org/2001/XMLSchema" xmlns:p="http://schemas.microsoft.com/office/2006/metadata/properties" xmlns:ns2="5bdb0dda-7ac4-42f6-bd4a-7d9797efb703" xmlns:ns3="f0c7bc09-30bd-43f8-a452-a3b3a57c6eaf" targetNamespace="http://schemas.microsoft.com/office/2006/metadata/properties" ma:root="true" ma:fieldsID="d8c0927cab4be48b92e7e138ddaf2c75" ns2:_="" ns3:_="">
    <xsd:import namespace="5bdb0dda-7ac4-42f6-bd4a-7d9797efb703"/>
    <xsd:import namespace="f0c7bc09-30bd-43f8-a452-a3b3a57c6e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b0dda-7ac4-42f6-bd4a-7d9797efb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f27f6d2-b90d-46ae-b7ea-1d0a9165af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7bc09-30bd-43f8-a452-a3b3a57c6e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a3cfb9-dfa1-495a-a6d5-0ff6abb0f600}" ma:internalName="TaxCatchAll" ma:showField="CatchAllData" ma:web="f0c7bc09-30bd-43f8-a452-a3b3a57c6e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c7bc09-30bd-43f8-a452-a3b3a57c6eaf" xsi:nil="true"/>
    <lcf76f155ced4ddcb4097134ff3c332f xmlns="5bdb0dda-7ac4-42f6-bd4a-7d9797efb7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7DA749-EE82-48F6-8C5F-F410A3AC5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b0dda-7ac4-42f6-bd4a-7d9797efb703"/>
    <ds:schemaRef ds:uri="f0c7bc09-30bd-43f8-a452-a3b3a57c6e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493542-A277-433D-A960-686FC806D075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0c7bc09-30bd-43f8-a452-a3b3a57c6eaf"/>
    <ds:schemaRef ds:uri="5bdb0dda-7ac4-42f6-bd4a-7d9797efb703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0AF4CE-832A-414E-8A82-867FB42FB4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Presentation_Template_A4_JP</Template>
  <TotalTime>0</TotalTime>
  <Words>825</Words>
  <Application>Microsoft Office PowerPoint</Application>
  <PresentationFormat>A4 210 x 297 mm</PresentationFormat>
  <Paragraphs>118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5</vt:i4>
      </vt:variant>
    </vt:vector>
  </HeadingPairs>
  <TitlesOfParts>
    <vt:vector size="16" baseType="lpstr">
      <vt:lpstr>HGPｺﾞｼｯｸE</vt:lpstr>
      <vt:lpstr>HGPｺﾞｼｯｸE</vt:lpstr>
      <vt:lpstr>Meiryo UI</vt:lpstr>
      <vt:lpstr>MS PGothic</vt:lpstr>
      <vt:lpstr>Yu Gothic</vt:lpstr>
      <vt:lpstr>Arial</vt:lpstr>
      <vt:lpstr>Wingdings</vt:lpstr>
      <vt:lpstr>1_Presentation_Template_A4_JP</vt:lpstr>
      <vt:lpstr>2_Presentation_Template_A4_JP</vt:lpstr>
      <vt:lpstr>3_Presentation_Template_A4_JP</vt:lpstr>
      <vt:lpstr>4_Presentation_Template_A4_JP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2023-12-12T04:31:40Z</dcterms:created>
  <dcterms:modified xsi:type="dcterms:W3CDTF">2025-07-02T02:39:39Z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0x0101007DCBCD9A541F9E4E807058402900440D</vt:lpwstr>
  </property>
  <property fmtid="{D5CDD505-2E9C-101B-9397-08002B2CF9AE}" pid="3" name="MediaServiceImageTags">
    <vt:lpwstr/>
  </property>
  <property fmtid="{D5CDD505-2E9C-101B-9397-08002B2CF9AE}" pid="4" name="MSIP_Label_d899a617-f30e-4fb8-b81c-fb6d0b94ac5b_Enabled">
    <vt:lpwstr>true</vt:lpwstr>
  </property>
  <property fmtid="{D5CDD505-2E9C-101B-9397-08002B2CF9AE}" pid="5" name="MSIP_Label_d899a617-f30e-4fb8-b81c-fb6d0b94ac5b_SetDate">
    <vt:lpwstr>2025-06-03T08:59:36Z</vt:lpwstr>
  </property>
  <property fmtid="{D5CDD505-2E9C-101B-9397-08002B2CF9AE}" pid="6" name="MSIP_Label_d899a617-f30e-4fb8-b81c-fb6d0b94ac5b_Method">
    <vt:lpwstr>Standard</vt:lpwstr>
  </property>
  <property fmtid="{D5CDD505-2E9C-101B-9397-08002B2CF9AE}" pid="7" name="MSIP_Label_d899a617-f30e-4fb8-b81c-fb6d0b94ac5b_Name">
    <vt:lpwstr>機密性2情報</vt:lpwstr>
  </property>
  <property fmtid="{D5CDD505-2E9C-101B-9397-08002B2CF9AE}" pid="8" name="MSIP_Label_d899a617-f30e-4fb8-b81c-fb6d0b94ac5b_SiteId">
    <vt:lpwstr>545810b0-36cb-4290-8926-48dbc0f9e92f</vt:lpwstr>
  </property>
  <property fmtid="{D5CDD505-2E9C-101B-9397-08002B2CF9AE}" pid="9" name="MSIP_Label_d899a617-f30e-4fb8-b81c-fb6d0b94ac5b_ActionId">
    <vt:lpwstr>9b22305b-f50b-4bea-a8dd-6d7e3c1b035b</vt:lpwstr>
  </property>
  <property fmtid="{D5CDD505-2E9C-101B-9397-08002B2CF9AE}" pid="10" name="MSIP_Label_d899a617-f30e-4fb8-b81c-fb6d0b94ac5b_ContentBits">
    <vt:lpwstr>0</vt:lpwstr>
  </property>
  <property fmtid="{D5CDD505-2E9C-101B-9397-08002B2CF9AE}" pid="11" name="MSIP_Label_d899a617-f30e-4fb8-b81c-fb6d0b94ac5b_Tag">
    <vt:lpwstr>10, 3, 0, 1</vt:lpwstr>
  </property>
</Properties>
</file>